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88"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5143500" type="screen16x9"/>
  <p:notesSz cx="6858000" cy="9144000"/>
  <p:embeddedFontLst>
    <p:embeddedFont>
      <p:font typeface="Lato" panose="020F0502020204030203" pitchFamily="34" charset="0"/>
      <p:regular r:id="rId36"/>
      <p:bold r:id="rId37"/>
      <p:italic r:id="rId38"/>
      <p:boldItalic r:id="rId39"/>
    </p:embeddedFont>
    <p:embeddedFont>
      <p:font typeface="Raleway" pitchFamily="2" charset="77"/>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4"/>
  </p:normalViewPr>
  <p:slideViewPr>
    <p:cSldViewPr snapToGrid="0">
      <p:cViewPr varScale="1">
        <p:scale>
          <a:sx n="137" d="100"/>
          <a:sy n="137" d="100"/>
        </p:scale>
        <p:origin x="92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d0d6e9528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d0d6e9528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d0d6e9528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d0d6e9528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081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d0d6e95281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d0d6e9528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d0d6e95281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d0d6e9528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d0d6e95281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d0d6e95281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d0d6e95281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d0d6e9528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d0d6e95281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d0d6e95281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d0d6e95281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d0d6e95281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d0d6e95281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d0d6e95281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d0d6e95281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d0d6e95281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d0d6e9528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d0d6e9528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595959"/>
              </a:buClr>
              <a:buSzPts val="1600"/>
              <a:buFont typeface="Lato"/>
              <a:buChar char="●"/>
            </a:pPr>
            <a:r>
              <a:rPr lang="en" sz="1600">
                <a:solidFill>
                  <a:srgbClr val="595959"/>
                </a:solidFill>
                <a:latin typeface="Lato"/>
                <a:ea typeface="Lato"/>
                <a:cs typeface="Lato"/>
                <a:sym typeface="Lato"/>
              </a:rPr>
              <a:t>-Primary goal is to create a platform that delivers accurate estimates of house prices which are crucial for both buyers and sellers in King county. </a:t>
            </a:r>
            <a:endParaRPr sz="1600">
              <a:solidFill>
                <a:srgbClr val="595959"/>
              </a:solidFill>
              <a:latin typeface="Lato"/>
              <a:ea typeface="Lato"/>
              <a:cs typeface="Lato"/>
              <a:sym typeface="Lato"/>
            </a:endParaRPr>
          </a:p>
          <a:p>
            <a:pPr marL="457200" lvl="0" indent="-330200" algn="l" rtl="0">
              <a:spcBef>
                <a:spcPts val="0"/>
              </a:spcBef>
              <a:spcAft>
                <a:spcPts val="0"/>
              </a:spcAft>
              <a:buClr>
                <a:srgbClr val="595959"/>
              </a:buClr>
              <a:buSzPts val="1600"/>
              <a:buFont typeface="Lato"/>
              <a:buChar char="●"/>
            </a:pPr>
            <a:r>
              <a:rPr lang="en" sz="1600">
                <a:solidFill>
                  <a:srgbClr val="595959"/>
                </a:solidFill>
                <a:latin typeface="Lato"/>
                <a:ea typeface="Lato"/>
                <a:cs typeface="Lato"/>
                <a:sym typeface="Lato"/>
              </a:rPr>
              <a:t>-To achieve this objective we need to develop a model that can identify the key factors influencing house prices. </a:t>
            </a:r>
            <a:endParaRPr sz="1600">
              <a:solidFill>
                <a:srgbClr val="595959"/>
              </a:solidFill>
              <a:latin typeface="Lato"/>
              <a:ea typeface="Lato"/>
              <a:cs typeface="Lato"/>
              <a:sym typeface="Lato"/>
            </a:endParaRPr>
          </a:p>
          <a:p>
            <a:pPr marL="457200" lvl="0" indent="-330200" algn="l" rtl="0">
              <a:spcBef>
                <a:spcPts val="0"/>
              </a:spcBef>
              <a:spcAft>
                <a:spcPts val="0"/>
              </a:spcAft>
              <a:buClr>
                <a:srgbClr val="595959"/>
              </a:buClr>
              <a:buSzPts val="1600"/>
              <a:buFont typeface="Lato"/>
              <a:buChar char="●"/>
            </a:pPr>
            <a:r>
              <a:rPr lang="en" sz="1600">
                <a:solidFill>
                  <a:srgbClr val="595959"/>
                </a:solidFill>
                <a:latin typeface="Lato"/>
                <a:ea typeface="Lato"/>
                <a:cs typeface="Lato"/>
                <a:sym typeface="Lato"/>
              </a:rPr>
              <a:t>-To effectively train this model the client requires precise and representative data related to the real estate market in king county, including historical sales, current listings, property size, and other relevant features. </a:t>
            </a:r>
            <a:endParaRPr sz="1600">
              <a:solidFill>
                <a:srgbClr val="595959"/>
              </a:solidFill>
              <a:latin typeface="Lato"/>
              <a:ea typeface="Lato"/>
              <a:cs typeface="Lato"/>
              <a:sym typeface="Lato"/>
            </a:endParaRPr>
          </a:p>
          <a:p>
            <a:pPr marL="457200" lvl="0" indent="-330200" algn="l" rtl="0">
              <a:spcBef>
                <a:spcPts val="0"/>
              </a:spcBef>
              <a:spcAft>
                <a:spcPts val="0"/>
              </a:spcAft>
              <a:buClr>
                <a:srgbClr val="595959"/>
              </a:buClr>
              <a:buSzPts val="1600"/>
              <a:buFont typeface="Lato"/>
              <a:buChar char="●"/>
            </a:pPr>
            <a:r>
              <a:rPr lang="en" sz="1600">
                <a:solidFill>
                  <a:srgbClr val="595959"/>
                </a:solidFill>
                <a:latin typeface="Lato"/>
                <a:ea typeface="Lato"/>
                <a:cs typeface="Lato"/>
                <a:sym typeface="Lato"/>
              </a:rPr>
              <a:t>-. The expectation is that, once completed, the model can be used by them as a tool in selecting properties for investment in King County.</a:t>
            </a:r>
            <a:endParaRPr sz="1600">
              <a:solidFill>
                <a:srgbClr val="595959"/>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d0d6e95281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d0d6e95281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d0d6e95281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d0d6e9528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d0d6e95281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d0d6e95281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d191fa142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d191fa142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d0d6e95281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d0d6e95281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0d6e95281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0d6e95281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d0d6e95281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d0d6e95281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d0d6e95281_2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2d0d6e95281_2_1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d0d6e95281_2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2d0d6e95281_2_1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d0d6e95281_2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0000"/>
              </a:lnSpc>
              <a:spcBef>
                <a:spcPts val="800"/>
              </a:spcBef>
              <a:spcAft>
                <a:spcPts val="0"/>
              </a:spcAft>
              <a:buClr>
                <a:srgbClr val="1A9988"/>
              </a:buClr>
              <a:buSzPts val="1100"/>
              <a:buFont typeface="Arial"/>
              <a:buNone/>
            </a:pPr>
            <a:r>
              <a:rPr lang="en" sz="1700">
                <a:solidFill>
                  <a:srgbClr val="595959"/>
                </a:solidFill>
                <a:latin typeface="Lato"/>
                <a:ea typeface="Lato"/>
                <a:cs typeface="Lato"/>
                <a:sym typeface="Lato"/>
              </a:rPr>
              <a:t>By continuously leveraging data analytics and staying attuned to market trends, Premiere Property Group can maintain a competitive edge in the dynamic King County real estate market.</a:t>
            </a:r>
            <a:endParaRPr sz="1700">
              <a:solidFill>
                <a:srgbClr val="595959"/>
              </a:solidFill>
              <a:latin typeface="Lato"/>
              <a:ea typeface="Lato"/>
              <a:cs typeface="Lato"/>
              <a:sym typeface="Lato"/>
            </a:endParaRPr>
          </a:p>
          <a:p>
            <a:pPr marL="0" lvl="0" indent="0" algn="l" rtl="0">
              <a:spcBef>
                <a:spcPts val="1200"/>
              </a:spcBef>
              <a:spcAft>
                <a:spcPts val="0"/>
              </a:spcAft>
              <a:buNone/>
            </a:pPr>
            <a:endParaRPr/>
          </a:p>
        </p:txBody>
      </p:sp>
      <p:sp>
        <p:nvSpPr>
          <p:cNvPr id="248" name="Google Shape;248;g2d0d6e95281_2_1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d0d6e9528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d0d6e9528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d0d6e95281_0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d0d6e95281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d19419b9d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d19419b9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d19419b9d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d19419b9d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19419b9d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19419b9d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d0d6e9528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d0d6e9528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d0d6e95281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d0d6e95281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d0d6e9528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d0d6e9528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d0d6e95281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d0d6e95281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d0d6e95281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d0d6e9528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d0d6e9528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d0d6e9528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971550" y="632222"/>
            <a:ext cx="7200900" cy="982200"/>
          </a:xfrm>
          <a:prstGeom prst="rect">
            <a:avLst/>
          </a:prstGeom>
          <a:noFill/>
          <a:ln>
            <a:noFill/>
          </a:ln>
        </p:spPr>
        <p:txBody>
          <a:bodyPr spcFirstLastPara="1" wrap="square" lIns="68575" tIns="34275" rIns="68575" bIns="34275" anchor="ctr" anchorCtr="0">
            <a:normAutofit/>
          </a:bodyPr>
          <a:lstStyle>
            <a:lvl1pPr lvl="0" algn="l" rtl="0">
              <a:lnSpc>
                <a:spcPct val="12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3"/>
          <p:cNvSpPr txBox="1">
            <a:spLocks noGrp="1"/>
          </p:cNvSpPr>
          <p:nvPr>
            <p:ph type="body" idx="1"/>
          </p:nvPr>
        </p:nvSpPr>
        <p:spPr>
          <a:xfrm>
            <a:off x="971550" y="1696641"/>
            <a:ext cx="7200900" cy="27324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Clr>
                <a:schemeClr val="dk1"/>
              </a:buClr>
              <a:buSzPts val="1400"/>
              <a:buChar char="●"/>
              <a:defRPr/>
            </a:lvl1pPr>
            <a:lvl2pPr marL="914400" lvl="1" indent="-317500" algn="l" rtl="0">
              <a:lnSpc>
                <a:spcPct val="120000"/>
              </a:lnSpc>
              <a:spcBef>
                <a:spcPts val="1200"/>
              </a:spcBef>
              <a:spcAft>
                <a:spcPts val="0"/>
              </a:spcAft>
              <a:buClr>
                <a:schemeClr val="dk1"/>
              </a:buClr>
              <a:buSzPts val="1400"/>
              <a:buChar char="○"/>
              <a:defRPr/>
            </a:lvl2pPr>
            <a:lvl3pPr marL="1371600" lvl="2" indent="-317500" algn="l" rtl="0">
              <a:lnSpc>
                <a:spcPct val="120000"/>
              </a:lnSpc>
              <a:spcBef>
                <a:spcPts val="1200"/>
              </a:spcBef>
              <a:spcAft>
                <a:spcPts val="0"/>
              </a:spcAft>
              <a:buClr>
                <a:schemeClr val="dk1"/>
              </a:buClr>
              <a:buSzPts val="1400"/>
              <a:buChar char="■"/>
              <a:defRPr/>
            </a:lvl3pPr>
            <a:lvl4pPr marL="1828800" lvl="3" indent="-317500" algn="l" rtl="0">
              <a:lnSpc>
                <a:spcPct val="120000"/>
              </a:lnSpc>
              <a:spcBef>
                <a:spcPts val="1200"/>
              </a:spcBef>
              <a:spcAft>
                <a:spcPts val="0"/>
              </a:spcAft>
              <a:buClr>
                <a:schemeClr val="dk1"/>
              </a:buClr>
              <a:buSzPts val="1400"/>
              <a:buChar char="●"/>
              <a:defRPr/>
            </a:lvl4pPr>
            <a:lvl5pPr marL="2286000" lvl="4" indent="-317500" algn="l" rtl="0">
              <a:lnSpc>
                <a:spcPct val="12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85" name="Google Shape;85;p13"/>
          <p:cNvSpPr txBox="1">
            <a:spLocks noGrp="1"/>
          </p:cNvSpPr>
          <p:nvPr>
            <p:ph type="dt" idx="10"/>
          </p:nvPr>
        </p:nvSpPr>
        <p:spPr>
          <a:xfrm>
            <a:off x="635795" y="4649391"/>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6" name="Google Shape;86;p13"/>
          <p:cNvSpPr txBox="1">
            <a:spLocks noGrp="1"/>
          </p:cNvSpPr>
          <p:nvPr>
            <p:ph type="ftr" idx="11"/>
          </p:nvPr>
        </p:nvSpPr>
        <p:spPr>
          <a:xfrm>
            <a:off x="5464969" y="4649391"/>
            <a:ext cx="25575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7" name="Google Shape;87;p13"/>
          <p:cNvSpPr txBox="1">
            <a:spLocks noGrp="1"/>
          </p:cNvSpPr>
          <p:nvPr>
            <p:ph type="sldNum" idx="12"/>
          </p:nvPr>
        </p:nvSpPr>
        <p:spPr>
          <a:xfrm>
            <a:off x="8046080" y="4649391"/>
            <a:ext cx="464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729450" y="1376050"/>
            <a:ext cx="8016600" cy="161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Real Estate </a:t>
            </a:r>
            <a:endParaRPr dirty="0"/>
          </a:p>
          <a:p>
            <a:pPr marL="0" lvl="0" indent="0" algn="l" rtl="0">
              <a:spcBef>
                <a:spcPts val="0"/>
              </a:spcBef>
              <a:spcAft>
                <a:spcPts val="0"/>
              </a:spcAft>
              <a:buNone/>
            </a:pPr>
            <a:r>
              <a:rPr lang="en" dirty="0"/>
              <a:t>Market </a:t>
            </a:r>
            <a:endParaRPr dirty="0"/>
          </a:p>
          <a:p>
            <a:pPr marL="0" lvl="0" indent="0" algn="l" rtl="0">
              <a:spcBef>
                <a:spcPts val="0"/>
              </a:spcBef>
              <a:spcAft>
                <a:spcPts val="0"/>
              </a:spcAft>
              <a:buNone/>
            </a:pPr>
            <a:r>
              <a:rPr lang="en" dirty="0"/>
              <a:t>in King County</a:t>
            </a:r>
            <a:endParaRPr dirty="0"/>
          </a:p>
        </p:txBody>
      </p:sp>
      <p:sp>
        <p:nvSpPr>
          <p:cNvPr id="93" name="Google Shape;93;p14"/>
          <p:cNvSpPr txBox="1">
            <a:spLocks noGrp="1"/>
          </p:cNvSpPr>
          <p:nvPr>
            <p:ph type="subTitle" idx="1"/>
          </p:nvPr>
        </p:nvSpPr>
        <p:spPr>
          <a:xfrm>
            <a:off x="813127" y="4174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Data-driven insights and predictive modelling</a:t>
            </a:r>
            <a:endParaRPr b="1"/>
          </a:p>
        </p:txBody>
      </p:sp>
      <p:pic>
        <p:nvPicPr>
          <p:cNvPr id="94" name="Google Shape;94;p14"/>
          <p:cNvPicPr preferRelativeResize="0"/>
          <p:nvPr/>
        </p:nvPicPr>
        <p:blipFill>
          <a:blip r:embed="rId3">
            <a:alphaModFix/>
          </a:blip>
          <a:stretch>
            <a:fillRect/>
          </a:stretch>
        </p:blipFill>
        <p:spPr>
          <a:xfrm>
            <a:off x="4755700" y="782700"/>
            <a:ext cx="4174175" cy="2204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537998" y="478690"/>
            <a:ext cx="8516576" cy="982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3800" dirty="0"/>
              <a:t>Exploring the distributions of the variables with the strongest positive relationships with price.</a:t>
            </a:r>
            <a:endParaRPr sz="3800" dirty="0"/>
          </a:p>
        </p:txBody>
      </p:sp>
      <p:pic>
        <p:nvPicPr>
          <p:cNvPr id="147" name="Google Shape;147;p23"/>
          <p:cNvPicPr preferRelativeResize="0"/>
          <p:nvPr/>
        </p:nvPicPr>
        <p:blipFill>
          <a:blip r:embed="rId3">
            <a:alphaModFix/>
          </a:blip>
          <a:stretch>
            <a:fillRect/>
          </a:stretch>
        </p:blipFill>
        <p:spPr>
          <a:xfrm>
            <a:off x="237125" y="2018806"/>
            <a:ext cx="8817449" cy="2888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537998" y="0"/>
            <a:ext cx="7200900" cy="982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br>
              <a:rPr lang="en" sz="3800" dirty="0"/>
            </a:br>
            <a:r>
              <a:rPr lang="en" sz="3800" dirty="0"/>
              <a:t>POST-NORMALIZATION</a:t>
            </a:r>
            <a:endParaRPr sz="3800" dirty="0"/>
          </a:p>
        </p:txBody>
      </p:sp>
    </p:spTree>
    <p:extLst>
      <p:ext uri="{BB962C8B-B14F-4D97-AF65-F5344CB8AC3E}">
        <p14:creationId xmlns:p14="http://schemas.microsoft.com/office/powerpoint/2010/main" val="1958433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971550" y="632222"/>
            <a:ext cx="7200900" cy="982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The histogram above infers that;</a:t>
            </a:r>
            <a:endParaRPr/>
          </a:p>
        </p:txBody>
      </p:sp>
      <p:sp>
        <p:nvSpPr>
          <p:cNvPr id="153" name="Google Shape;153;p24"/>
          <p:cNvSpPr txBox="1">
            <a:spLocks noGrp="1"/>
          </p:cNvSpPr>
          <p:nvPr>
            <p:ph type="body" idx="1"/>
          </p:nvPr>
        </p:nvSpPr>
        <p:spPr>
          <a:xfrm>
            <a:off x="971550" y="1696641"/>
            <a:ext cx="7200900" cy="2732400"/>
          </a:xfrm>
          <a:prstGeom prst="rect">
            <a:avLst/>
          </a:prstGeom>
        </p:spPr>
        <p:txBody>
          <a:bodyPr spcFirstLastPara="1" wrap="square" lIns="68575" tIns="34275" rIns="68575" bIns="34275" anchor="t" anchorCtr="0">
            <a:normAutofit fontScale="92500"/>
          </a:bodyPr>
          <a:lstStyle/>
          <a:p>
            <a:pPr marL="0" lvl="0" indent="0" algn="l" rtl="0">
              <a:lnSpc>
                <a:spcPct val="115000"/>
              </a:lnSpc>
              <a:spcBef>
                <a:spcPts val="1200"/>
              </a:spcBef>
              <a:spcAft>
                <a:spcPts val="0"/>
              </a:spcAft>
              <a:buNone/>
            </a:pPr>
            <a:r>
              <a:rPr lang="en" sz="2800"/>
              <a:t> Our variables follows a normal distribution with skewness and kurtosis in all the distributions. </a:t>
            </a:r>
            <a:endParaRPr sz="2800"/>
          </a:p>
          <a:p>
            <a:pPr marL="0" lvl="0" indent="0" algn="l" rtl="0">
              <a:lnSpc>
                <a:spcPct val="115000"/>
              </a:lnSpc>
              <a:spcBef>
                <a:spcPts val="1200"/>
              </a:spcBef>
              <a:spcAft>
                <a:spcPts val="0"/>
              </a:spcAft>
              <a:buNone/>
            </a:pPr>
            <a:r>
              <a:rPr lang="en" sz="2800"/>
              <a:t>This will help inform further analysis and decision-making.</a:t>
            </a:r>
            <a:endParaRPr sz="2800"/>
          </a:p>
          <a:p>
            <a:pPr marL="0" lvl="0" indent="0" algn="l" rtl="0">
              <a:lnSpc>
                <a:spcPct val="115000"/>
              </a:lnSpc>
              <a:spcBef>
                <a:spcPts val="1200"/>
              </a:spcBef>
              <a:spcAft>
                <a:spcPts val="0"/>
              </a:spcAft>
              <a:buNone/>
            </a:pPr>
            <a:endParaRPr/>
          </a:p>
          <a:p>
            <a:pPr marL="0" lvl="0" indent="0" algn="l" rtl="0">
              <a:spcBef>
                <a:spcPts val="800"/>
              </a:spcBef>
              <a:spcAft>
                <a:spcPts val="12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971550" y="632222"/>
            <a:ext cx="7200900" cy="982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In the graph below;</a:t>
            </a:r>
            <a:endParaRPr/>
          </a:p>
        </p:txBody>
      </p:sp>
      <p:sp>
        <p:nvSpPr>
          <p:cNvPr id="159" name="Google Shape;159;p25"/>
          <p:cNvSpPr txBox="1">
            <a:spLocks noGrp="1"/>
          </p:cNvSpPr>
          <p:nvPr>
            <p:ph type="body" idx="1"/>
          </p:nvPr>
        </p:nvSpPr>
        <p:spPr>
          <a:xfrm>
            <a:off x="971550" y="1696641"/>
            <a:ext cx="7200900" cy="2732400"/>
          </a:xfrm>
          <a:prstGeom prst="rect">
            <a:avLst/>
          </a:prstGeom>
        </p:spPr>
        <p:txBody>
          <a:bodyPr spcFirstLastPara="1" wrap="square" lIns="68575" tIns="34275" rIns="68575" bIns="34275" anchor="t" anchorCtr="0">
            <a:normAutofit/>
          </a:bodyPr>
          <a:lstStyle/>
          <a:p>
            <a:pPr marL="0" lvl="0" indent="0" algn="l" rtl="0">
              <a:lnSpc>
                <a:spcPct val="115000"/>
              </a:lnSpc>
              <a:spcBef>
                <a:spcPts val="800"/>
              </a:spcBef>
              <a:spcAft>
                <a:spcPts val="1200"/>
              </a:spcAft>
              <a:buNone/>
            </a:pPr>
            <a:r>
              <a:rPr lang="en" sz="2400">
                <a:solidFill>
                  <a:schemeClr val="dk2"/>
                </a:solidFill>
              </a:rPr>
              <a:t>We analyzed the variation of average house prices as per the overall condition of a house, whether a house is located on a waterfront or not, the quality of views from the house and the number of floors/ levels in a house.</a:t>
            </a:r>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6"/>
          <p:cNvPicPr preferRelativeResize="0"/>
          <p:nvPr/>
        </p:nvPicPr>
        <p:blipFill>
          <a:blip r:embed="rId3">
            <a:alphaModFix/>
          </a:blip>
          <a:stretch>
            <a:fillRect/>
          </a:stretch>
        </p:blipFill>
        <p:spPr>
          <a:xfrm>
            <a:off x="0" y="424175"/>
            <a:ext cx="9144003" cy="3974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27"/>
          <p:cNvPicPr preferRelativeResize="0"/>
          <p:nvPr/>
        </p:nvPicPr>
        <p:blipFill>
          <a:blip r:embed="rId3">
            <a:alphaModFix/>
          </a:blip>
          <a:stretch>
            <a:fillRect/>
          </a:stretch>
        </p:blipFill>
        <p:spPr>
          <a:xfrm>
            <a:off x="0" y="424175"/>
            <a:ext cx="9144003" cy="4108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487625" y="0"/>
            <a:ext cx="8283000" cy="8775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300">
                <a:latin typeface="Times New Roman"/>
                <a:ea typeface="Times New Roman"/>
                <a:cs typeface="Times New Roman"/>
                <a:sym typeface="Times New Roman"/>
              </a:rPr>
              <a:t>A</a:t>
            </a:r>
            <a:r>
              <a:rPr lang="en" sz="1222">
                <a:latin typeface="Times New Roman"/>
                <a:ea typeface="Times New Roman"/>
                <a:cs typeface="Times New Roman"/>
                <a:sym typeface="Times New Roman"/>
              </a:rPr>
              <a:t>ssess the change in house price values as per the grade, condition and waterfront location of a house with and without outliers using box plots as shown below.</a:t>
            </a:r>
            <a:endParaRPr sz="1222">
              <a:latin typeface="Times New Roman"/>
              <a:ea typeface="Times New Roman"/>
              <a:cs typeface="Times New Roman"/>
              <a:sym typeface="Times New Roman"/>
            </a:endParaRPr>
          </a:p>
        </p:txBody>
      </p:sp>
      <p:sp>
        <p:nvSpPr>
          <p:cNvPr id="175" name="Google Shape;175;p28"/>
          <p:cNvSpPr txBox="1">
            <a:spLocks noGrp="1"/>
          </p:cNvSpPr>
          <p:nvPr>
            <p:ph type="body" idx="1"/>
          </p:nvPr>
        </p:nvSpPr>
        <p:spPr>
          <a:xfrm>
            <a:off x="587825" y="1196925"/>
            <a:ext cx="8082600" cy="3232200"/>
          </a:xfrm>
          <a:prstGeom prst="rect">
            <a:avLst/>
          </a:prstGeom>
        </p:spPr>
        <p:txBody>
          <a:bodyPr spcFirstLastPara="1" wrap="square" lIns="68575" tIns="34275" rIns="68575" bIns="34275" anchor="t" anchorCtr="0">
            <a:normAutofit/>
          </a:bodyPr>
          <a:lstStyle/>
          <a:p>
            <a:pPr marL="0" lvl="0" indent="0" algn="l" rtl="0">
              <a:spcBef>
                <a:spcPts val="800"/>
              </a:spcBef>
              <a:spcAft>
                <a:spcPts val="1200"/>
              </a:spcAft>
              <a:buNone/>
            </a:pPr>
            <a:endParaRPr/>
          </a:p>
        </p:txBody>
      </p:sp>
      <p:pic>
        <p:nvPicPr>
          <p:cNvPr id="176" name="Google Shape;176;p28"/>
          <p:cNvPicPr preferRelativeResize="0"/>
          <p:nvPr/>
        </p:nvPicPr>
        <p:blipFill>
          <a:blip r:embed="rId3">
            <a:alphaModFix/>
          </a:blip>
          <a:stretch>
            <a:fillRect/>
          </a:stretch>
        </p:blipFill>
        <p:spPr>
          <a:xfrm>
            <a:off x="146000" y="909300"/>
            <a:ext cx="8851999" cy="4234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a:spLocks noGrp="1"/>
          </p:cNvSpPr>
          <p:nvPr>
            <p:ph type="body" idx="1"/>
          </p:nvPr>
        </p:nvSpPr>
        <p:spPr>
          <a:xfrm>
            <a:off x="447000" y="419450"/>
            <a:ext cx="8251200" cy="4454700"/>
          </a:xfrm>
          <a:prstGeom prst="rect">
            <a:avLst/>
          </a:prstGeom>
        </p:spPr>
        <p:txBody>
          <a:bodyPr spcFirstLastPara="1" wrap="square" lIns="68575" tIns="34275" rIns="68575" bIns="34275" anchor="t" anchorCtr="0">
            <a:normAutofit/>
          </a:bodyPr>
          <a:lstStyle/>
          <a:p>
            <a:pPr marL="0" lvl="0" indent="0" algn="l" rtl="0">
              <a:spcBef>
                <a:spcPts val="800"/>
              </a:spcBef>
              <a:spcAft>
                <a:spcPts val="1200"/>
              </a:spcAft>
              <a:buNone/>
            </a:pPr>
            <a:endParaRPr/>
          </a:p>
        </p:txBody>
      </p:sp>
      <p:pic>
        <p:nvPicPr>
          <p:cNvPr id="182" name="Google Shape;182;p29"/>
          <p:cNvPicPr preferRelativeResize="0"/>
          <p:nvPr/>
        </p:nvPicPr>
        <p:blipFill>
          <a:blip r:embed="rId3">
            <a:alphaModFix/>
          </a:blip>
          <a:stretch>
            <a:fillRect/>
          </a:stretch>
        </p:blipFill>
        <p:spPr>
          <a:xfrm>
            <a:off x="0" y="180826"/>
            <a:ext cx="9144003" cy="4781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30"/>
          <p:cNvPicPr preferRelativeResize="0"/>
          <p:nvPr/>
        </p:nvPicPr>
        <p:blipFill>
          <a:blip r:embed="rId3">
            <a:alphaModFix/>
          </a:blip>
          <a:stretch>
            <a:fillRect/>
          </a:stretch>
        </p:blipFill>
        <p:spPr>
          <a:xfrm>
            <a:off x="0" y="266346"/>
            <a:ext cx="9144003" cy="47550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a:spLocks noGrp="1"/>
          </p:cNvSpPr>
          <p:nvPr>
            <p:ph type="title"/>
          </p:nvPr>
        </p:nvSpPr>
        <p:spPr>
          <a:xfrm>
            <a:off x="661300" y="127075"/>
            <a:ext cx="7807200" cy="982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SzPts val="990"/>
              <a:buNone/>
            </a:pPr>
            <a:r>
              <a:rPr lang="en" sz="1720"/>
              <a:t>Scatterplots to visualise and better explore the relationships between multiple variables listed below. This allowed us to infer which variables showed linear relationships with one another</a:t>
            </a:r>
            <a:endParaRPr sz="1720"/>
          </a:p>
        </p:txBody>
      </p:sp>
      <p:pic>
        <p:nvPicPr>
          <p:cNvPr id="193" name="Google Shape;193;p31"/>
          <p:cNvPicPr preferRelativeResize="0"/>
          <p:nvPr/>
        </p:nvPicPr>
        <p:blipFill>
          <a:blip r:embed="rId3">
            <a:alphaModFix/>
          </a:blip>
          <a:stretch>
            <a:fillRect/>
          </a:stretch>
        </p:blipFill>
        <p:spPr>
          <a:xfrm>
            <a:off x="156150" y="1109275"/>
            <a:ext cx="8863350" cy="3810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subTitle" idx="1"/>
          </p:nvPr>
        </p:nvSpPr>
        <p:spPr>
          <a:xfrm>
            <a:off x="971550" y="1442849"/>
            <a:ext cx="6714600" cy="29862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SzPts val="1600"/>
              <a:buChar char="●"/>
            </a:pPr>
            <a:r>
              <a:rPr lang="en"/>
              <a:t>Goal - create a platform that delivers accurate estimates of house prices </a:t>
            </a:r>
            <a:endParaRPr/>
          </a:p>
          <a:p>
            <a:pPr marL="457200" lvl="0" indent="-330200" algn="l" rtl="0">
              <a:lnSpc>
                <a:spcPct val="150000"/>
              </a:lnSpc>
              <a:spcBef>
                <a:spcPts val="0"/>
              </a:spcBef>
              <a:spcAft>
                <a:spcPts val="0"/>
              </a:spcAft>
              <a:buSzPts val="1600"/>
              <a:buChar char="●"/>
            </a:pPr>
            <a:r>
              <a:rPr lang="en"/>
              <a:t>Develop a model that can identify the key factors influencing house prices. </a:t>
            </a:r>
            <a:endParaRPr/>
          </a:p>
          <a:p>
            <a:pPr marL="457200" lvl="0" indent="-330200" algn="l" rtl="0">
              <a:lnSpc>
                <a:spcPct val="150000"/>
              </a:lnSpc>
              <a:spcBef>
                <a:spcPts val="0"/>
              </a:spcBef>
              <a:spcAft>
                <a:spcPts val="0"/>
              </a:spcAft>
              <a:buSzPts val="1600"/>
              <a:buChar char="●"/>
            </a:pPr>
            <a:r>
              <a:rPr lang="en"/>
              <a:t>Requirements - precise and representative data related to the real estate market in king county,</a:t>
            </a:r>
            <a:endParaRPr/>
          </a:p>
          <a:p>
            <a:pPr marL="457200" lvl="0" indent="-330200" algn="l" rtl="0">
              <a:lnSpc>
                <a:spcPct val="150000"/>
              </a:lnSpc>
              <a:spcBef>
                <a:spcPts val="0"/>
              </a:spcBef>
              <a:spcAft>
                <a:spcPts val="0"/>
              </a:spcAft>
              <a:buSzPts val="1600"/>
              <a:buChar char="●"/>
            </a:pPr>
            <a:endParaRPr/>
          </a:p>
        </p:txBody>
      </p:sp>
      <p:sp>
        <p:nvSpPr>
          <p:cNvPr id="100" name="Google Shape;100;p15"/>
          <p:cNvSpPr txBox="1">
            <a:spLocks noGrp="1"/>
          </p:cNvSpPr>
          <p:nvPr>
            <p:ph type="ctrTitle"/>
          </p:nvPr>
        </p:nvSpPr>
        <p:spPr>
          <a:xfrm>
            <a:off x="711419" y="405893"/>
            <a:ext cx="6714600" cy="762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Business Understanding</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2"/>
          <p:cNvPicPr preferRelativeResize="0"/>
          <p:nvPr/>
        </p:nvPicPr>
        <p:blipFill>
          <a:blip r:embed="rId3">
            <a:alphaModFix/>
          </a:blip>
          <a:stretch>
            <a:fillRect/>
          </a:stretch>
        </p:blipFill>
        <p:spPr>
          <a:xfrm>
            <a:off x="304800" y="327600"/>
            <a:ext cx="8622848" cy="45157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title"/>
          </p:nvPr>
        </p:nvSpPr>
        <p:spPr>
          <a:xfrm>
            <a:off x="477600" y="157675"/>
            <a:ext cx="8327700" cy="6291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SzPct val="49009"/>
              <a:buNone/>
            </a:pPr>
            <a:r>
              <a:rPr lang="en" sz="2020"/>
              <a:t>General overview on the variables that have a strong correlation with the price</a:t>
            </a:r>
            <a:endParaRPr sz="2020"/>
          </a:p>
        </p:txBody>
      </p:sp>
      <p:pic>
        <p:nvPicPr>
          <p:cNvPr id="204" name="Google Shape;204;p33"/>
          <p:cNvPicPr preferRelativeResize="0"/>
          <p:nvPr/>
        </p:nvPicPr>
        <p:blipFill>
          <a:blip r:embed="rId3">
            <a:alphaModFix/>
          </a:blip>
          <a:stretch>
            <a:fillRect/>
          </a:stretch>
        </p:blipFill>
        <p:spPr>
          <a:xfrm>
            <a:off x="477600" y="786775"/>
            <a:ext cx="7606675" cy="4356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4"/>
          <p:cNvSpPr txBox="1">
            <a:spLocks noGrp="1"/>
          </p:cNvSpPr>
          <p:nvPr>
            <p:ph type="body" idx="1"/>
          </p:nvPr>
        </p:nvSpPr>
        <p:spPr>
          <a:xfrm>
            <a:off x="971550" y="587825"/>
            <a:ext cx="7200900" cy="4133100"/>
          </a:xfrm>
          <a:prstGeom prst="rect">
            <a:avLst/>
          </a:prstGeom>
        </p:spPr>
        <p:txBody>
          <a:bodyPr spcFirstLastPara="1" wrap="square" lIns="68575" tIns="34275" rIns="68575" bIns="34275" anchor="t" anchorCtr="0">
            <a:noAutofit/>
          </a:bodyPr>
          <a:lstStyle/>
          <a:p>
            <a:pPr marL="457200" lvl="0" indent="-349250" algn="l" rtl="0">
              <a:lnSpc>
                <a:spcPct val="115000"/>
              </a:lnSpc>
              <a:spcBef>
                <a:spcPts val="800"/>
              </a:spcBef>
              <a:spcAft>
                <a:spcPts val="0"/>
              </a:spcAft>
              <a:buSzPts val="1900"/>
              <a:buChar char="●"/>
            </a:pPr>
            <a:r>
              <a:rPr lang="en" sz="1900"/>
              <a:t>Analysis suggests that the </a:t>
            </a:r>
            <a:r>
              <a:rPr lang="en" sz="1900" b="1"/>
              <a:t>square footage of living space (sqft_living) </a:t>
            </a:r>
            <a:r>
              <a:rPr lang="en" sz="1900"/>
              <a:t>shows the </a:t>
            </a:r>
            <a:r>
              <a:rPr lang="en" sz="1900" b="1"/>
              <a:t>strongest positive correlation with the price, marked at 0.7</a:t>
            </a:r>
            <a:r>
              <a:rPr lang="en" sz="1900"/>
              <a:t>. </a:t>
            </a:r>
            <a:endParaRPr sz="1900"/>
          </a:p>
          <a:p>
            <a:pPr marL="457200" lvl="0" indent="0" algn="l" rtl="0">
              <a:lnSpc>
                <a:spcPct val="115000"/>
              </a:lnSpc>
              <a:spcBef>
                <a:spcPts val="1200"/>
              </a:spcBef>
              <a:spcAft>
                <a:spcPts val="0"/>
              </a:spcAft>
              <a:buNone/>
            </a:pPr>
            <a:endParaRPr sz="1900"/>
          </a:p>
          <a:p>
            <a:pPr marL="457200" lvl="0" indent="-349250" algn="l" rtl="0">
              <a:lnSpc>
                <a:spcPct val="115000"/>
              </a:lnSpc>
              <a:spcBef>
                <a:spcPts val="1200"/>
              </a:spcBef>
              <a:spcAft>
                <a:spcPts val="0"/>
              </a:spcAft>
              <a:buSzPts val="1900"/>
              <a:buChar char="●"/>
            </a:pPr>
            <a:r>
              <a:rPr lang="en" sz="1900"/>
              <a:t>This indicates that the </a:t>
            </a:r>
            <a:r>
              <a:rPr lang="en" sz="1900" b="1"/>
              <a:t>size of the living area significantly impacts the price</a:t>
            </a:r>
            <a:r>
              <a:rPr lang="en" sz="1900"/>
              <a:t>. </a:t>
            </a:r>
            <a:endParaRPr sz="1900"/>
          </a:p>
          <a:p>
            <a:pPr marL="457200" lvl="0" indent="0" algn="l" rtl="0">
              <a:lnSpc>
                <a:spcPct val="115000"/>
              </a:lnSpc>
              <a:spcBef>
                <a:spcPts val="1200"/>
              </a:spcBef>
              <a:spcAft>
                <a:spcPts val="0"/>
              </a:spcAft>
              <a:buNone/>
            </a:pPr>
            <a:endParaRPr sz="1900"/>
          </a:p>
          <a:p>
            <a:pPr marL="457200" lvl="0" indent="-349250" algn="l" rtl="0">
              <a:lnSpc>
                <a:spcPct val="115000"/>
              </a:lnSpc>
              <a:spcBef>
                <a:spcPts val="1200"/>
              </a:spcBef>
              <a:spcAft>
                <a:spcPts val="0"/>
              </a:spcAft>
              <a:buSzPts val="1900"/>
              <a:buChar char="●"/>
            </a:pPr>
            <a:r>
              <a:rPr lang="en" sz="1900"/>
              <a:t>The  </a:t>
            </a:r>
            <a:r>
              <a:rPr lang="en" sz="1900" b="1"/>
              <a:t>year</a:t>
            </a:r>
            <a:r>
              <a:rPr lang="en" sz="1900"/>
              <a:t> the house was built (yr built) has a </a:t>
            </a:r>
            <a:r>
              <a:rPr lang="en" sz="1900" b="1"/>
              <a:t>weaker positive correlation with price</a:t>
            </a:r>
            <a:r>
              <a:rPr lang="en" sz="1900"/>
              <a:t>, at 0.5, suggesting that the </a:t>
            </a:r>
            <a:r>
              <a:rPr lang="en" sz="1900" b="1"/>
              <a:t>house's age has a less pronounced effect on its price</a:t>
            </a:r>
            <a:r>
              <a:rPr lang="en" sz="1900"/>
              <a:t>.</a:t>
            </a:r>
            <a:endParaRPr sz="19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title"/>
          </p:nvPr>
        </p:nvSpPr>
        <p:spPr>
          <a:xfrm>
            <a:off x="971550" y="632222"/>
            <a:ext cx="7200900" cy="982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Next:</a:t>
            </a:r>
            <a:endParaRPr/>
          </a:p>
        </p:txBody>
      </p:sp>
      <p:sp>
        <p:nvSpPr>
          <p:cNvPr id="215" name="Google Shape;215;p35"/>
          <p:cNvSpPr txBox="1">
            <a:spLocks noGrp="1"/>
          </p:cNvSpPr>
          <p:nvPr>
            <p:ph type="body" idx="1"/>
          </p:nvPr>
        </p:nvSpPr>
        <p:spPr>
          <a:xfrm>
            <a:off x="971550" y="1696641"/>
            <a:ext cx="7200900" cy="2732400"/>
          </a:xfrm>
          <a:prstGeom prst="rect">
            <a:avLst/>
          </a:prstGeom>
        </p:spPr>
        <p:txBody>
          <a:bodyPr spcFirstLastPara="1" wrap="square" lIns="68575" tIns="34275" rIns="68575" bIns="34275" anchor="t" anchorCtr="0">
            <a:noAutofit/>
          </a:bodyPr>
          <a:lstStyle/>
          <a:p>
            <a:pPr marL="0" lvl="0" indent="0" algn="l" rtl="0">
              <a:spcBef>
                <a:spcPts val="800"/>
              </a:spcBef>
              <a:spcAft>
                <a:spcPts val="1200"/>
              </a:spcAft>
              <a:buNone/>
            </a:pPr>
            <a:r>
              <a:rPr lang="en" sz="3000"/>
              <a:t>Linear regression model with </a:t>
            </a:r>
            <a:r>
              <a:rPr lang="en" sz="3000" b="1"/>
              <a:t>price as the dependent variable</a:t>
            </a:r>
            <a:r>
              <a:rPr lang="en" sz="3000"/>
              <a:t> and </a:t>
            </a:r>
            <a:r>
              <a:rPr lang="en" sz="3000" b="1"/>
              <a:t>sqft_living as the independent variable</a:t>
            </a:r>
            <a:r>
              <a:rPr lang="en" sz="3000"/>
              <a:t> to determine the coefficient and y-intercept</a:t>
            </a:r>
            <a:endParaRPr sz="3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36"/>
          <p:cNvPicPr preferRelativeResize="0"/>
          <p:nvPr/>
        </p:nvPicPr>
        <p:blipFill>
          <a:blip r:embed="rId3">
            <a:alphaModFix/>
          </a:blip>
          <a:stretch>
            <a:fillRect/>
          </a:stretch>
        </p:blipFill>
        <p:spPr>
          <a:xfrm>
            <a:off x="462300" y="143900"/>
            <a:ext cx="7867749" cy="49995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7"/>
          <p:cNvSpPr txBox="1">
            <a:spLocks noGrp="1"/>
          </p:cNvSpPr>
          <p:nvPr>
            <p:ph type="title"/>
          </p:nvPr>
        </p:nvSpPr>
        <p:spPr>
          <a:xfrm>
            <a:off x="971550" y="632222"/>
            <a:ext cx="7200900" cy="982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Mean Distribution Error</a:t>
            </a:r>
            <a:endParaRPr/>
          </a:p>
        </p:txBody>
      </p:sp>
      <p:sp>
        <p:nvSpPr>
          <p:cNvPr id="226" name="Google Shape;226;p37"/>
          <p:cNvSpPr txBox="1">
            <a:spLocks noGrp="1"/>
          </p:cNvSpPr>
          <p:nvPr>
            <p:ph type="body" idx="1"/>
          </p:nvPr>
        </p:nvSpPr>
        <p:spPr>
          <a:xfrm>
            <a:off x="971550" y="1696641"/>
            <a:ext cx="7200900" cy="2732400"/>
          </a:xfrm>
          <a:prstGeom prst="rect">
            <a:avLst/>
          </a:prstGeom>
        </p:spPr>
        <p:txBody>
          <a:bodyPr spcFirstLastPara="1" wrap="square" lIns="68575" tIns="34275" rIns="68575" bIns="34275" anchor="t" anchorCtr="0">
            <a:normAutofit fontScale="85000"/>
          </a:bodyPr>
          <a:lstStyle/>
          <a:p>
            <a:pPr marL="457200" lvl="0" indent="-331152" algn="l" rtl="0">
              <a:lnSpc>
                <a:spcPct val="150000"/>
              </a:lnSpc>
              <a:spcBef>
                <a:spcPts val="800"/>
              </a:spcBef>
              <a:spcAft>
                <a:spcPts val="0"/>
              </a:spcAft>
              <a:buSzPct val="100000"/>
              <a:buChar char="●"/>
            </a:pPr>
            <a:r>
              <a:rPr lang="en" sz="1900"/>
              <a:t>Value= </a:t>
            </a:r>
            <a:r>
              <a:rPr lang="en" sz="1900" b="1"/>
              <a:t>173824.8874961748</a:t>
            </a:r>
            <a:endParaRPr sz="1900" b="1"/>
          </a:p>
          <a:p>
            <a:pPr marL="457200" lvl="0" indent="-331152" algn="l" rtl="0">
              <a:lnSpc>
                <a:spcPct val="150000"/>
              </a:lnSpc>
              <a:spcBef>
                <a:spcPts val="0"/>
              </a:spcBef>
              <a:spcAft>
                <a:spcPts val="0"/>
              </a:spcAft>
              <a:buSzPct val="100000"/>
              <a:buChar char="●"/>
            </a:pPr>
            <a:r>
              <a:rPr lang="en" sz="1900"/>
              <a:t>The model has an </a:t>
            </a:r>
            <a:r>
              <a:rPr lang="en" sz="1900" b="1"/>
              <a:t>R-squared value of 0.49</a:t>
            </a:r>
            <a:r>
              <a:rPr lang="en" sz="1900"/>
              <a:t>, which means it explains </a:t>
            </a:r>
            <a:r>
              <a:rPr lang="en" sz="1900" b="1"/>
              <a:t>49% of the variation in price </a:t>
            </a:r>
            <a:r>
              <a:rPr lang="en" sz="1900"/>
              <a:t>and is statistically significant. The model's predictions deviate by usd 173,824. </a:t>
            </a:r>
            <a:endParaRPr sz="1900"/>
          </a:p>
          <a:p>
            <a:pPr marL="457200" lvl="0" indent="-331152" algn="l" rtl="0">
              <a:lnSpc>
                <a:spcPct val="150000"/>
              </a:lnSpc>
              <a:spcBef>
                <a:spcPts val="0"/>
              </a:spcBef>
              <a:spcAft>
                <a:spcPts val="0"/>
              </a:spcAft>
              <a:buSzPct val="100000"/>
              <a:buChar char="●"/>
            </a:pPr>
            <a:r>
              <a:rPr lang="en" sz="1900"/>
              <a:t>The </a:t>
            </a:r>
            <a:r>
              <a:rPr lang="en" sz="1900" b="1"/>
              <a:t>intercept and coefficient</a:t>
            </a:r>
            <a:r>
              <a:rPr lang="en" sz="1900"/>
              <a:t> for sqft_living are approximately -</a:t>
            </a:r>
            <a:r>
              <a:rPr lang="en" sz="1900" b="1"/>
              <a:t>$43,990 and 281,</a:t>
            </a:r>
            <a:r>
              <a:rPr lang="en" sz="1900"/>
              <a:t> respectively, both of which are statistically significant.</a:t>
            </a:r>
            <a:endParaRPr sz="1900"/>
          </a:p>
          <a:p>
            <a:pPr marL="0" lvl="0" indent="0" algn="l" rtl="0">
              <a:spcBef>
                <a:spcPts val="1200"/>
              </a:spcBef>
              <a:spcAft>
                <a:spcPts val="12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971550" y="-1"/>
            <a:ext cx="7200900" cy="771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Plot actual results and predicted</a:t>
            </a:r>
            <a:endParaRPr/>
          </a:p>
        </p:txBody>
      </p:sp>
      <p:sp>
        <p:nvSpPr>
          <p:cNvPr id="232" name="Google Shape;232;p38"/>
          <p:cNvSpPr txBox="1">
            <a:spLocks noGrp="1"/>
          </p:cNvSpPr>
          <p:nvPr>
            <p:ph type="body" idx="1"/>
          </p:nvPr>
        </p:nvSpPr>
        <p:spPr>
          <a:xfrm>
            <a:off x="971550" y="1696641"/>
            <a:ext cx="7200900" cy="2732400"/>
          </a:xfrm>
          <a:prstGeom prst="rect">
            <a:avLst/>
          </a:prstGeom>
        </p:spPr>
        <p:txBody>
          <a:bodyPr spcFirstLastPara="1" wrap="square" lIns="68575" tIns="34275" rIns="68575" bIns="34275" anchor="t" anchorCtr="0">
            <a:normAutofit/>
          </a:bodyPr>
          <a:lstStyle/>
          <a:p>
            <a:pPr marL="0" lvl="0" indent="0" algn="l" rtl="0">
              <a:spcBef>
                <a:spcPts val="800"/>
              </a:spcBef>
              <a:spcAft>
                <a:spcPts val="1200"/>
              </a:spcAft>
              <a:buNone/>
            </a:pPr>
            <a:endParaRPr/>
          </a:p>
        </p:txBody>
      </p:sp>
      <p:pic>
        <p:nvPicPr>
          <p:cNvPr id="233" name="Google Shape;233;p38"/>
          <p:cNvPicPr preferRelativeResize="0"/>
          <p:nvPr/>
        </p:nvPicPr>
        <p:blipFill>
          <a:blip r:embed="rId3">
            <a:alphaModFix/>
          </a:blip>
          <a:stretch>
            <a:fillRect/>
          </a:stretch>
        </p:blipFill>
        <p:spPr>
          <a:xfrm>
            <a:off x="459400" y="771600"/>
            <a:ext cx="8225200" cy="4485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9"/>
          <p:cNvSpPr txBox="1">
            <a:spLocks noGrp="1"/>
          </p:cNvSpPr>
          <p:nvPr>
            <p:ph type="title"/>
          </p:nvPr>
        </p:nvSpPr>
        <p:spPr>
          <a:xfrm>
            <a:off x="523525" y="146975"/>
            <a:ext cx="7648800" cy="816000"/>
          </a:xfrm>
          <a:prstGeom prst="rect">
            <a:avLst/>
          </a:prstGeom>
          <a:noFill/>
          <a:ln>
            <a:noFill/>
          </a:ln>
        </p:spPr>
        <p:txBody>
          <a:bodyPr spcFirstLastPara="1" wrap="square" lIns="68575" tIns="34275" rIns="68575" bIns="34275" anchor="ctr" anchorCtr="0">
            <a:normAutofit/>
          </a:bodyPr>
          <a:lstStyle/>
          <a:p>
            <a:pPr marL="0" lvl="0" indent="0" algn="l" rtl="0">
              <a:lnSpc>
                <a:spcPct val="120000"/>
              </a:lnSpc>
              <a:spcBef>
                <a:spcPts val="0"/>
              </a:spcBef>
              <a:spcAft>
                <a:spcPts val="0"/>
              </a:spcAft>
              <a:buClr>
                <a:schemeClr val="dk1"/>
              </a:buClr>
              <a:buSzPts val="2100"/>
              <a:buFont typeface="Sorts Mill Goudy"/>
              <a:buNone/>
            </a:pPr>
            <a:r>
              <a:rPr lang="en"/>
              <a:t>KEY TAKEAWAYS</a:t>
            </a:r>
            <a:endParaRPr/>
          </a:p>
        </p:txBody>
      </p:sp>
      <p:sp>
        <p:nvSpPr>
          <p:cNvPr id="239" name="Google Shape;239;p39"/>
          <p:cNvSpPr txBox="1">
            <a:spLocks noGrp="1"/>
          </p:cNvSpPr>
          <p:nvPr>
            <p:ph type="body" idx="1"/>
          </p:nvPr>
        </p:nvSpPr>
        <p:spPr>
          <a:xfrm>
            <a:off x="385400" y="962975"/>
            <a:ext cx="8373900" cy="4080300"/>
          </a:xfrm>
          <a:prstGeom prst="rect">
            <a:avLst/>
          </a:prstGeom>
          <a:noFill/>
          <a:ln>
            <a:noFill/>
          </a:ln>
        </p:spPr>
        <p:txBody>
          <a:bodyPr spcFirstLastPara="1" wrap="square" lIns="68575" tIns="34275" rIns="68575" bIns="34275" anchor="t" anchorCtr="0">
            <a:normAutofit fontScale="62500" lnSpcReduction="10000"/>
          </a:bodyPr>
          <a:lstStyle/>
          <a:p>
            <a:pPr marL="177800" lvl="0" indent="-180975" algn="l" rtl="0">
              <a:lnSpc>
                <a:spcPct val="120000"/>
              </a:lnSpc>
              <a:spcBef>
                <a:spcPts val="0"/>
              </a:spcBef>
              <a:spcAft>
                <a:spcPts val="0"/>
              </a:spcAft>
              <a:buClr>
                <a:schemeClr val="dk1"/>
              </a:buClr>
              <a:buSzPct val="100000"/>
              <a:buChar char="●"/>
            </a:pPr>
            <a:r>
              <a:rPr lang="en" sz="2000" b="1"/>
              <a:t>Positive Influencers on Price:</a:t>
            </a:r>
            <a:endParaRPr sz="2000"/>
          </a:p>
          <a:p>
            <a:pPr marL="355600" lvl="1" indent="-180975" algn="l" rtl="0">
              <a:lnSpc>
                <a:spcPct val="120000"/>
              </a:lnSpc>
              <a:spcBef>
                <a:spcPts val="400"/>
              </a:spcBef>
              <a:spcAft>
                <a:spcPts val="0"/>
              </a:spcAft>
              <a:buClr>
                <a:schemeClr val="dk1"/>
              </a:buClr>
              <a:buSzPct val="100000"/>
              <a:buChar char="○"/>
            </a:pPr>
            <a:r>
              <a:rPr lang="en" sz="2000"/>
              <a:t>The presence of additional bathrooms, increased square footage, higher floors, waterfront access, captivating views, and elevated grade scores positively impact house prices.</a:t>
            </a:r>
            <a:endParaRPr sz="2000"/>
          </a:p>
          <a:p>
            <a:pPr marL="355600" lvl="1" indent="-180975" algn="l" rtl="0">
              <a:lnSpc>
                <a:spcPct val="120000"/>
              </a:lnSpc>
              <a:spcBef>
                <a:spcPts val="400"/>
              </a:spcBef>
              <a:spcAft>
                <a:spcPts val="0"/>
              </a:spcAft>
              <a:buClr>
                <a:schemeClr val="dk1"/>
              </a:buClr>
              <a:buSzPct val="100000"/>
              <a:buChar char="○"/>
            </a:pPr>
            <a:r>
              <a:rPr lang="en" sz="2000"/>
              <a:t>Notably, the inclusion of cities like Medina and Mercer Island in the analysis reveals their positive association with higher property values.</a:t>
            </a:r>
            <a:endParaRPr sz="2000"/>
          </a:p>
          <a:p>
            <a:pPr marL="177800" lvl="0" indent="-180975" algn="l" rtl="0">
              <a:lnSpc>
                <a:spcPct val="120000"/>
              </a:lnSpc>
              <a:spcBef>
                <a:spcPts val="800"/>
              </a:spcBef>
              <a:spcAft>
                <a:spcPts val="0"/>
              </a:spcAft>
              <a:buClr>
                <a:schemeClr val="dk1"/>
              </a:buClr>
              <a:buSzPct val="100000"/>
              <a:buChar char="●"/>
            </a:pPr>
            <a:r>
              <a:rPr lang="en" sz="2000" b="1"/>
              <a:t>Negative Influencers on Price:</a:t>
            </a:r>
            <a:endParaRPr sz="2000"/>
          </a:p>
          <a:p>
            <a:pPr marL="355600" lvl="1" indent="-180975" algn="l" rtl="0">
              <a:lnSpc>
                <a:spcPct val="120000"/>
              </a:lnSpc>
              <a:spcBef>
                <a:spcPts val="400"/>
              </a:spcBef>
              <a:spcAft>
                <a:spcPts val="0"/>
              </a:spcAft>
              <a:buClr>
                <a:schemeClr val="dk1"/>
              </a:buClr>
              <a:buSzPct val="100000"/>
              <a:buChar char="○"/>
            </a:pPr>
            <a:r>
              <a:rPr lang="en" sz="2000"/>
              <a:t>The number of bedrooms, certain city affiliations (e.g., Auburn, Federal Way, Kent), in reference to Bellevue, and specific features (e.g., Fall Season, City) exhibit a negative correlation with house prices.</a:t>
            </a:r>
            <a:endParaRPr sz="2000"/>
          </a:p>
          <a:p>
            <a:pPr marL="355600" lvl="1" indent="-180975" algn="l" rtl="0">
              <a:lnSpc>
                <a:spcPct val="120000"/>
              </a:lnSpc>
              <a:spcBef>
                <a:spcPts val="400"/>
              </a:spcBef>
              <a:spcAft>
                <a:spcPts val="0"/>
              </a:spcAft>
              <a:buClr>
                <a:schemeClr val="dk1"/>
              </a:buClr>
              <a:buSzPct val="100000"/>
              <a:buChar char="○"/>
            </a:pPr>
            <a:r>
              <a:rPr lang="en" sz="2000"/>
              <a:t>Premiere Property Group should be cognizant of these factors when devising pricing strategies.</a:t>
            </a:r>
            <a:endParaRPr sz="2000"/>
          </a:p>
          <a:p>
            <a:pPr marL="177800" lvl="0" indent="-180975" algn="l" rtl="0">
              <a:lnSpc>
                <a:spcPct val="120000"/>
              </a:lnSpc>
              <a:spcBef>
                <a:spcPts val="800"/>
              </a:spcBef>
              <a:spcAft>
                <a:spcPts val="0"/>
              </a:spcAft>
              <a:buClr>
                <a:schemeClr val="dk1"/>
              </a:buClr>
              <a:buSzPct val="100000"/>
              <a:buChar char="●"/>
            </a:pPr>
            <a:r>
              <a:rPr lang="en" sz="2000" b="1"/>
              <a:t>Seasonal and Unique Factors:</a:t>
            </a:r>
            <a:endParaRPr sz="2000"/>
          </a:p>
          <a:p>
            <a:pPr marL="355600" lvl="1" indent="-180975" algn="l" rtl="0">
              <a:lnSpc>
                <a:spcPct val="120000"/>
              </a:lnSpc>
              <a:spcBef>
                <a:spcPts val="400"/>
              </a:spcBef>
              <a:spcAft>
                <a:spcPts val="0"/>
              </a:spcAft>
              <a:buClr>
                <a:schemeClr val="dk1"/>
              </a:buClr>
              <a:buSzPct val="100000"/>
              <a:buChar char="○"/>
            </a:pPr>
            <a:r>
              <a:rPr lang="en" sz="2000"/>
              <a:t>While some seasonal variables do not significantly impact prices, it's crucial to note that the age of the house and the presence of a basement can influence pricing dynamics.</a:t>
            </a:r>
            <a:endParaRPr sz="2000"/>
          </a:p>
          <a:p>
            <a:pPr marL="177800" lvl="0" indent="-180975" algn="l" rtl="0">
              <a:lnSpc>
                <a:spcPct val="120000"/>
              </a:lnSpc>
              <a:spcBef>
                <a:spcPts val="800"/>
              </a:spcBef>
              <a:spcAft>
                <a:spcPts val="0"/>
              </a:spcAft>
              <a:buClr>
                <a:schemeClr val="dk1"/>
              </a:buClr>
              <a:buSzPct val="100000"/>
              <a:buChar char="●"/>
            </a:pPr>
            <a:r>
              <a:rPr lang="en" sz="2000" b="1"/>
              <a:t>City-Specific Considerations:</a:t>
            </a:r>
            <a:endParaRPr sz="2000"/>
          </a:p>
          <a:p>
            <a:pPr marL="355600" lvl="1" indent="-180975" algn="l" rtl="0">
              <a:lnSpc>
                <a:spcPct val="120000"/>
              </a:lnSpc>
              <a:spcBef>
                <a:spcPts val="400"/>
              </a:spcBef>
              <a:spcAft>
                <a:spcPts val="0"/>
              </a:spcAft>
              <a:buClr>
                <a:schemeClr val="dk1"/>
              </a:buClr>
              <a:buSzPct val="100000"/>
              <a:buChar char="○"/>
            </a:pPr>
            <a:r>
              <a:rPr lang="en" sz="2000"/>
              <a:t>Each city has a unique influence on house prices, emphasizing the need for tailored strategies for different locations</a:t>
            </a:r>
            <a:endParaRPr sz="2000"/>
          </a:p>
          <a:p>
            <a:pPr marL="177800" lvl="0" indent="-101600" algn="l" rtl="0">
              <a:lnSpc>
                <a:spcPct val="120000"/>
              </a:lnSpc>
              <a:spcBef>
                <a:spcPts val="800"/>
              </a:spcBef>
              <a:spcAft>
                <a:spcPts val="1200"/>
              </a:spcAft>
              <a:buClr>
                <a:schemeClr val="dk1"/>
              </a:buClr>
              <a:buSzPct val="107692"/>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40"/>
          <p:cNvPicPr preferRelativeResize="0"/>
          <p:nvPr/>
        </p:nvPicPr>
        <p:blipFill rotWithShape="1">
          <a:blip r:embed="rId3">
            <a:alphaModFix/>
          </a:blip>
          <a:srcRect b="17437"/>
          <a:stretch/>
        </p:blipFill>
        <p:spPr>
          <a:xfrm>
            <a:off x="0" y="0"/>
            <a:ext cx="9144001" cy="4246450"/>
          </a:xfrm>
          <a:prstGeom prst="rect">
            <a:avLst/>
          </a:prstGeom>
          <a:noFill/>
          <a:ln>
            <a:noFill/>
          </a:ln>
        </p:spPr>
      </p:pic>
      <p:sp>
        <p:nvSpPr>
          <p:cNvPr id="245" name="Google Shape;245;p40"/>
          <p:cNvSpPr txBox="1"/>
          <p:nvPr/>
        </p:nvSpPr>
        <p:spPr>
          <a:xfrm>
            <a:off x="0" y="4193675"/>
            <a:ext cx="8254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t>So as a first recommendation, we would advise focusing on homes on/around the</a:t>
            </a:r>
            <a:endParaRPr sz="1300" b="1"/>
          </a:p>
          <a:p>
            <a:pPr marL="0" lvl="0" indent="0" algn="l" rtl="0">
              <a:spcBef>
                <a:spcPts val="0"/>
              </a:spcBef>
              <a:spcAft>
                <a:spcPts val="0"/>
              </a:spcAft>
              <a:buNone/>
            </a:pPr>
            <a:r>
              <a:rPr lang="en" sz="1300" b="1"/>
              <a:t>waterfront and in particular those two neighbourhoods.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1"/>
          <p:cNvSpPr txBox="1">
            <a:spLocks noGrp="1"/>
          </p:cNvSpPr>
          <p:nvPr>
            <p:ph type="title"/>
          </p:nvPr>
        </p:nvSpPr>
        <p:spPr>
          <a:xfrm>
            <a:off x="783768" y="145850"/>
            <a:ext cx="7648800" cy="7728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120000"/>
              </a:lnSpc>
              <a:spcBef>
                <a:spcPts val="0"/>
              </a:spcBef>
              <a:spcAft>
                <a:spcPts val="0"/>
              </a:spcAft>
              <a:buClr>
                <a:schemeClr val="dk1"/>
              </a:buClr>
              <a:buSzPct val="75000"/>
              <a:buFont typeface="Sorts Mill Goudy"/>
              <a:buNone/>
            </a:pPr>
            <a:r>
              <a:rPr lang="en" b="1"/>
              <a:t>OPPORTUNITIES FOR FURTHER ANALYSIS</a:t>
            </a:r>
            <a:endParaRPr/>
          </a:p>
          <a:p>
            <a:pPr marL="0" lvl="0" indent="0" algn="l" rtl="0">
              <a:lnSpc>
                <a:spcPct val="120000"/>
              </a:lnSpc>
              <a:spcBef>
                <a:spcPts val="0"/>
              </a:spcBef>
              <a:spcAft>
                <a:spcPts val="0"/>
              </a:spcAft>
              <a:buClr>
                <a:schemeClr val="dk1"/>
              </a:buClr>
              <a:buSzPct val="75000"/>
              <a:buFont typeface="Sorts Mill Goudy"/>
              <a:buNone/>
            </a:pPr>
            <a:endParaRPr/>
          </a:p>
        </p:txBody>
      </p:sp>
      <p:sp>
        <p:nvSpPr>
          <p:cNvPr id="251" name="Google Shape;251;p41"/>
          <p:cNvSpPr txBox="1">
            <a:spLocks noGrp="1"/>
          </p:cNvSpPr>
          <p:nvPr>
            <p:ph type="body" idx="1"/>
          </p:nvPr>
        </p:nvSpPr>
        <p:spPr>
          <a:xfrm>
            <a:off x="860292" y="714375"/>
            <a:ext cx="7572600" cy="3714900"/>
          </a:xfrm>
          <a:prstGeom prst="rect">
            <a:avLst/>
          </a:prstGeom>
          <a:noFill/>
          <a:ln>
            <a:noFill/>
          </a:ln>
        </p:spPr>
        <p:txBody>
          <a:bodyPr spcFirstLastPara="1" wrap="square" lIns="68575" tIns="34275" rIns="68575" bIns="34275" anchor="ctr" anchorCtr="0">
            <a:noAutofit/>
          </a:bodyPr>
          <a:lstStyle/>
          <a:p>
            <a:pPr marL="457200" lvl="0" indent="-323850" algn="l" rtl="0">
              <a:lnSpc>
                <a:spcPct val="150000"/>
              </a:lnSpc>
              <a:spcBef>
                <a:spcPts val="0"/>
              </a:spcBef>
              <a:spcAft>
                <a:spcPts val="0"/>
              </a:spcAft>
              <a:buSzPts val="1500"/>
              <a:buChar char="●"/>
            </a:pPr>
            <a:r>
              <a:rPr lang="en" sz="1500" b="1"/>
              <a:t>Micro-Location Trends</a:t>
            </a:r>
            <a:endParaRPr sz="1700"/>
          </a:p>
          <a:p>
            <a:pPr marL="457200" lvl="0" indent="-323850" algn="l" rtl="0">
              <a:lnSpc>
                <a:spcPct val="150000"/>
              </a:lnSpc>
              <a:spcBef>
                <a:spcPts val="0"/>
              </a:spcBef>
              <a:spcAft>
                <a:spcPts val="0"/>
              </a:spcAft>
              <a:buSzPts val="1500"/>
              <a:buChar char="●"/>
            </a:pPr>
            <a:r>
              <a:rPr lang="en" sz="1500" b="1"/>
              <a:t>Long-Term Market Trends</a:t>
            </a:r>
            <a:endParaRPr sz="1700"/>
          </a:p>
          <a:p>
            <a:pPr marL="457200" lvl="0" indent="-323850" algn="l" rtl="0">
              <a:lnSpc>
                <a:spcPct val="150000"/>
              </a:lnSpc>
              <a:spcBef>
                <a:spcPts val="0"/>
              </a:spcBef>
              <a:spcAft>
                <a:spcPts val="0"/>
              </a:spcAft>
              <a:buSzPts val="1500"/>
              <a:buChar char="●"/>
            </a:pPr>
            <a:r>
              <a:rPr lang="en" sz="1500" b="1"/>
              <a:t>Economic and Demographic Factors</a:t>
            </a:r>
            <a:endParaRPr sz="1700"/>
          </a:p>
          <a:p>
            <a:pPr marL="457200" lvl="0" indent="-323850" algn="l" rtl="0">
              <a:lnSpc>
                <a:spcPct val="150000"/>
              </a:lnSpc>
              <a:spcBef>
                <a:spcPts val="0"/>
              </a:spcBef>
              <a:spcAft>
                <a:spcPts val="0"/>
              </a:spcAft>
              <a:buSzPts val="1500"/>
              <a:buChar char="●"/>
            </a:pPr>
            <a:r>
              <a:rPr lang="en" sz="1500" b="1"/>
              <a:t>Economic and Demographic Factors</a:t>
            </a:r>
            <a:endParaRPr sz="1700"/>
          </a:p>
          <a:p>
            <a:pPr marL="457200" lvl="0" indent="-323850" algn="l" rtl="0">
              <a:lnSpc>
                <a:spcPct val="150000"/>
              </a:lnSpc>
              <a:spcBef>
                <a:spcPts val="0"/>
              </a:spcBef>
              <a:spcAft>
                <a:spcPts val="0"/>
              </a:spcAft>
              <a:buSzPts val="1500"/>
              <a:buChar char="●"/>
            </a:pPr>
            <a:r>
              <a:rPr lang="en" sz="1500" b="1"/>
              <a:t>Advanced Predictive Modeling</a:t>
            </a:r>
            <a:endParaRPr sz="1700"/>
          </a:p>
          <a:p>
            <a:pPr marL="457200" lvl="0" indent="-323850" algn="l" rtl="0">
              <a:lnSpc>
                <a:spcPct val="150000"/>
              </a:lnSpc>
              <a:spcBef>
                <a:spcPts val="0"/>
              </a:spcBef>
              <a:spcAft>
                <a:spcPts val="0"/>
              </a:spcAft>
              <a:buSzPts val="1500"/>
              <a:buChar char="●"/>
            </a:pPr>
            <a:r>
              <a:rPr lang="en" sz="1500" b="1"/>
              <a:t>Impact of Renovations</a:t>
            </a:r>
            <a:endParaRPr sz="1700"/>
          </a:p>
          <a:p>
            <a:pPr marL="457200" lvl="0" indent="-323850" algn="l" rtl="0">
              <a:lnSpc>
                <a:spcPct val="150000"/>
              </a:lnSpc>
              <a:spcBef>
                <a:spcPts val="0"/>
              </a:spcBef>
              <a:spcAft>
                <a:spcPts val="0"/>
              </a:spcAft>
              <a:buSzPts val="1500"/>
              <a:buChar char="●"/>
            </a:pPr>
            <a:r>
              <a:rPr lang="en" sz="1500" b="1"/>
              <a:t>Customer Segmentation and Targeting</a:t>
            </a:r>
            <a:endParaRPr sz="1700"/>
          </a:p>
          <a:p>
            <a:pPr marL="457200" lvl="0" indent="-323850" algn="l" rtl="0">
              <a:lnSpc>
                <a:spcPct val="150000"/>
              </a:lnSpc>
              <a:spcBef>
                <a:spcPts val="0"/>
              </a:spcBef>
              <a:spcAft>
                <a:spcPts val="0"/>
              </a:spcAft>
              <a:buSzPts val="1500"/>
              <a:buChar char="●"/>
            </a:pPr>
            <a:r>
              <a:rPr lang="en" sz="1500" b="1"/>
              <a:t>Impact of External Factors</a:t>
            </a:r>
            <a:endParaRPr sz="1700"/>
          </a:p>
          <a:p>
            <a:pPr marL="0" lvl="0" indent="0" algn="l" rtl="0">
              <a:lnSpc>
                <a:spcPct val="110000"/>
              </a:lnSpc>
              <a:spcBef>
                <a:spcPts val="800"/>
              </a:spcBef>
              <a:spcAft>
                <a:spcPts val="0"/>
              </a:spcAft>
              <a:buClr>
                <a:schemeClr val="dk1"/>
              </a:buClr>
              <a:buSzPts val="1100"/>
              <a:buNone/>
            </a:pPr>
            <a:endParaRPr sz="1400" b="1"/>
          </a:p>
          <a:p>
            <a:pPr marL="0" lvl="0" indent="0" algn="l" rtl="0">
              <a:lnSpc>
                <a:spcPct val="110000"/>
              </a:lnSpc>
              <a:spcBef>
                <a:spcPts val="800"/>
              </a:spcBef>
              <a:spcAft>
                <a:spcPts val="1200"/>
              </a:spcAft>
              <a:buClr>
                <a:schemeClr val="dk1"/>
              </a:buClr>
              <a:buSzPts val="1100"/>
              <a:buNone/>
            </a:pP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ctrTitle"/>
          </p:nvPr>
        </p:nvSpPr>
        <p:spPr>
          <a:xfrm>
            <a:off x="727950" y="384401"/>
            <a:ext cx="7688100" cy="765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Problem Statement</a:t>
            </a:r>
            <a:endParaRPr dirty="0"/>
          </a:p>
        </p:txBody>
      </p:sp>
      <p:sp>
        <p:nvSpPr>
          <p:cNvPr id="106" name="Google Shape;106;p16"/>
          <p:cNvSpPr txBox="1">
            <a:spLocks noGrp="1"/>
          </p:cNvSpPr>
          <p:nvPr>
            <p:ph type="subTitle" idx="1"/>
          </p:nvPr>
        </p:nvSpPr>
        <p:spPr>
          <a:xfrm>
            <a:off x="727950" y="1635034"/>
            <a:ext cx="7688100" cy="23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a:t>Advertising Campaign to encourage sales in King County</a:t>
            </a:r>
            <a:endParaRPr sz="2300"/>
          </a:p>
          <a:p>
            <a:pPr marL="0" lvl="0" indent="0" algn="l" rtl="0">
              <a:spcBef>
                <a:spcPts val="0"/>
              </a:spcBef>
              <a:spcAft>
                <a:spcPts val="0"/>
              </a:spcAft>
              <a:buNone/>
            </a:pPr>
            <a:endParaRPr sz="2300"/>
          </a:p>
          <a:p>
            <a:pPr marL="0" lvl="0" indent="0" algn="l" rtl="0">
              <a:spcBef>
                <a:spcPts val="0"/>
              </a:spcBef>
              <a:spcAft>
                <a:spcPts val="0"/>
              </a:spcAft>
              <a:buNone/>
            </a:pPr>
            <a:r>
              <a:rPr lang="en" sz="2300"/>
              <a:t>● Data-driven recommendations</a:t>
            </a:r>
            <a:endParaRPr sz="2300"/>
          </a:p>
          <a:p>
            <a:pPr marL="0" lvl="0" indent="0" algn="l" rtl="0">
              <a:spcBef>
                <a:spcPts val="0"/>
              </a:spcBef>
              <a:spcAft>
                <a:spcPts val="0"/>
              </a:spcAft>
              <a:buNone/>
            </a:pPr>
            <a:r>
              <a:rPr lang="en" sz="2300"/>
              <a:t>● Model to predict house prices</a:t>
            </a:r>
            <a:endParaRPr sz="23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txBox="1">
            <a:spLocks noGrp="1"/>
          </p:cNvSpPr>
          <p:nvPr>
            <p:ph type="body" idx="1"/>
          </p:nvPr>
        </p:nvSpPr>
        <p:spPr>
          <a:xfrm>
            <a:off x="416375" y="296975"/>
            <a:ext cx="8373600" cy="4500600"/>
          </a:xfrm>
          <a:prstGeom prst="rect">
            <a:avLst/>
          </a:prstGeom>
        </p:spPr>
        <p:txBody>
          <a:bodyPr spcFirstLastPara="1" wrap="square" lIns="68575" tIns="34275" rIns="68575" bIns="34275" anchor="t" anchorCtr="0">
            <a:normAutofit/>
          </a:bodyPr>
          <a:lstStyle/>
          <a:p>
            <a:pPr marL="0" lvl="0" indent="0" algn="l" rtl="0">
              <a:spcBef>
                <a:spcPts val="800"/>
              </a:spcBef>
              <a:spcAft>
                <a:spcPts val="1200"/>
              </a:spcAft>
              <a:buNone/>
            </a:pPr>
            <a:endParaRPr/>
          </a:p>
        </p:txBody>
      </p:sp>
      <p:pic>
        <p:nvPicPr>
          <p:cNvPr id="257" name="Google Shape;257;p42"/>
          <p:cNvPicPr preferRelativeResize="0"/>
          <p:nvPr/>
        </p:nvPicPr>
        <p:blipFill>
          <a:blip r:embed="rId3">
            <a:alphaModFix/>
          </a:blip>
          <a:stretch>
            <a:fillRect/>
          </a:stretch>
        </p:blipFill>
        <p:spPr>
          <a:xfrm>
            <a:off x="0" y="0"/>
            <a:ext cx="9144002" cy="4802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3"/>
          <p:cNvSpPr txBox="1">
            <a:spLocks noGrp="1"/>
          </p:cNvSpPr>
          <p:nvPr>
            <p:ph type="ctrTitle"/>
          </p:nvPr>
        </p:nvSpPr>
        <p:spPr>
          <a:xfrm>
            <a:off x="729625" y="480525"/>
            <a:ext cx="7688100" cy="81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300"/>
              <a:t>Insights</a:t>
            </a:r>
            <a:endParaRPr sz="3300"/>
          </a:p>
        </p:txBody>
      </p:sp>
      <p:sp>
        <p:nvSpPr>
          <p:cNvPr id="263" name="Google Shape;263;p43"/>
          <p:cNvSpPr txBox="1">
            <a:spLocks noGrp="1"/>
          </p:cNvSpPr>
          <p:nvPr>
            <p:ph type="subTitle" idx="1"/>
          </p:nvPr>
        </p:nvSpPr>
        <p:spPr>
          <a:xfrm>
            <a:off x="729625" y="1445075"/>
            <a:ext cx="7688100" cy="3383100"/>
          </a:xfrm>
          <a:prstGeom prst="rect">
            <a:avLst/>
          </a:prstGeom>
        </p:spPr>
        <p:txBody>
          <a:bodyPr spcFirstLastPara="1" wrap="square" lIns="91425" tIns="91425" rIns="91425" bIns="91425" anchor="t" anchorCtr="0">
            <a:normAutofit lnSpcReduction="10000"/>
          </a:bodyPr>
          <a:lstStyle/>
          <a:p>
            <a:pPr marL="457200" lvl="0" indent="-311150" algn="l" rtl="0">
              <a:lnSpc>
                <a:spcPct val="150000"/>
              </a:lnSpc>
              <a:spcBef>
                <a:spcPts val="1200"/>
              </a:spcBef>
              <a:spcAft>
                <a:spcPts val="0"/>
              </a:spcAft>
              <a:buClr>
                <a:srgbClr val="000000"/>
              </a:buClr>
              <a:buSzPts val="1300"/>
              <a:buFont typeface="Arial"/>
              <a:buChar char="●"/>
            </a:pPr>
            <a:r>
              <a:rPr lang="en" sz="1300" b="1">
                <a:solidFill>
                  <a:srgbClr val="000000"/>
                </a:solidFill>
              </a:rPr>
              <a:t>Key Factors Affecting House Prices</a:t>
            </a:r>
            <a:r>
              <a:rPr lang="en" sz="1300">
                <a:solidFill>
                  <a:srgbClr val="000000"/>
                </a:solidFill>
              </a:rPr>
              <a:t>: Square footage of living space emerges as the primary driver of house prices. Features like grade, waterfront status, and recent renovations correlate with prices, underscoring their impact on property values.</a:t>
            </a:r>
            <a:endParaRPr sz="1300">
              <a:solidFill>
                <a:srgbClr val="000000"/>
              </a:solidFill>
            </a:endParaRPr>
          </a:p>
          <a:p>
            <a:pPr marL="457200" lvl="0" indent="-311150" algn="l" rtl="0">
              <a:lnSpc>
                <a:spcPct val="150000"/>
              </a:lnSpc>
              <a:spcBef>
                <a:spcPts val="0"/>
              </a:spcBef>
              <a:spcAft>
                <a:spcPts val="0"/>
              </a:spcAft>
              <a:buClr>
                <a:srgbClr val="000000"/>
              </a:buClr>
              <a:buSzPts val="1300"/>
              <a:buFont typeface="Arial"/>
              <a:buChar char="●"/>
            </a:pPr>
            <a:r>
              <a:rPr lang="en" sz="1300" b="1">
                <a:solidFill>
                  <a:srgbClr val="000000"/>
                </a:solidFill>
              </a:rPr>
              <a:t>Significance of Property Characteristics</a:t>
            </a:r>
            <a:r>
              <a:rPr lang="en" sz="1300">
                <a:solidFill>
                  <a:srgbClr val="000000"/>
                </a:solidFill>
              </a:rPr>
              <a:t>: The number of bedrooms and bathrooms also contributes to determining house prices, albeit with varying degrees of influence. </a:t>
            </a:r>
            <a:endParaRPr sz="1300">
              <a:solidFill>
                <a:srgbClr val="000000"/>
              </a:solidFill>
            </a:endParaRPr>
          </a:p>
          <a:p>
            <a:pPr marL="457200" lvl="0" indent="-311150" algn="l" rtl="0">
              <a:lnSpc>
                <a:spcPct val="150000"/>
              </a:lnSpc>
              <a:spcBef>
                <a:spcPts val="0"/>
              </a:spcBef>
              <a:spcAft>
                <a:spcPts val="0"/>
              </a:spcAft>
              <a:buClr>
                <a:srgbClr val="000000"/>
              </a:buClr>
              <a:buSzPts val="1300"/>
              <a:buFont typeface="Arial"/>
              <a:buChar char="●"/>
            </a:pPr>
            <a:r>
              <a:rPr lang="en" sz="1300" b="1">
                <a:solidFill>
                  <a:srgbClr val="000000"/>
                </a:solidFill>
              </a:rPr>
              <a:t>Neighborhood and Environmental Factors</a:t>
            </a:r>
            <a:r>
              <a:rPr lang="en" sz="1300">
                <a:solidFill>
                  <a:srgbClr val="000000"/>
                </a:solidFill>
              </a:rPr>
              <a:t>: Proximity to amenities positively correlates with house prices, implying that location remains a critical factor in property valuation. </a:t>
            </a:r>
            <a:endParaRPr sz="1300">
              <a:solidFill>
                <a:srgbClr val="000000"/>
              </a:solidFill>
            </a:endParaRPr>
          </a:p>
          <a:p>
            <a:pPr marL="457200" lvl="0" indent="-311150" algn="l" rtl="0">
              <a:lnSpc>
                <a:spcPct val="150000"/>
              </a:lnSpc>
              <a:spcBef>
                <a:spcPts val="0"/>
              </a:spcBef>
              <a:spcAft>
                <a:spcPts val="0"/>
              </a:spcAft>
              <a:buClr>
                <a:srgbClr val="000000"/>
              </a:buClr>
              <a:buSzPts val="1300"/>
              <a:buFont typeface="Arial"/>
              <a:buChar char="●"/>
            </a:pPr>
            <a:r>
              <a:rPr lang="en" sz="1300" b="1">
                <a:solidFill>
                  <a:srgbClr val="000000"/>
                </a:solidFill>
              </a:rPr>
              <a:t>Modeling and Predictive Insights</a:t>
            </a:r>
            <a:r>
              <a:rPr lang="en" sz="1300">
                <a:solidFill>
                  <a:srgbClr val="000000"/>
                </a:solidFill>
              </a:rPr>
              <a:t>: Employing regression models such as Simple Linear Regression and Multiple Linear Regression, coupled with iterative modeling and feature engineering techniques, enhances the predictive accuracy of models. </a:t>
            </a:r>
            <a:endParaRPr sz="1300">
              <a:solidFill>
                <a:srgbClr val="000000"/>
              </a:solidFill>
            </a:endParaRPr>
          </a:p>
          <a:p>
            <a:pPr marL="0" lvl="0" indent="0" algn="l" rtl="0">
              <a:spcBef>
                <a:spcPts val="120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4"/>
          <p:cNvSpPr txBox="1">
            <a:spLocks noGrp="1"/>
          </p:cNvSpPr>
          <p:nvPr>
            <p:ph type="ctrTitle"/>
          </p:nvPr>
        </p:nvSpPr>
        <p:spPr>
          <a:xfrm>
            <a:off x="727950" y="511125"/>
            <a:ext cx="7688100" cy="79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Recommendations</a:t>
            </a:r>
            <a:endParaRPr sz="3000"/>
          </a:p>
        </p:txBody>
      </p:sp>
      <p:sp>
        <p:nvSpPr>
          <p:cNvPr id="269" name="Google Shape;269;p44"/>
          <p:cNvSpPr txBox="1">
            <a:spLocks noGrp="1"/>
          </p:cNvSpPr>
          <p:nvPr>
            <p:ph type="subTitle" idx="1"/>
          </p:nvPr>
        </p:nvSpPr>
        <p:spPr>
          <a:xfrm>
            <a:off x="729625" y="1307325"/>
            <a:ext cx="7688100" cy="34902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1200"/>
              </a:spcBef>
              <a:spcAft>
                <a:spcPts val="0"/>
              </a:spcAft>
              <a:buClr>
                <a:srgbClr val="000000"/>
              </a:buClr>
              <a:buSzPts val="1300"/>
              <a:buChar char="●"/>
            </a:pPr>
            <a:r>
              <a:rPr lang="en" sz="1300" b="1">
                <a:solidFill>
                  <a:srgbClr val="000000"/>
                </a:solidFill>
              </a:rPr>
              <a:t>Market Positioning Strategies</a:t>
            </a:r>
            <a:r>
              <a:rPr lang="en" sz="1300">
                <a:solidFill>
                  <a:srgbClr val="000000"/>
                </a:solidFill>
              </a:rPr>
              <a:t>: Sellers should leverage insights into key price-driving factors to strategically position their properties in the market. Emphasize features eg  spacious living areas, recent renovations, and waterfront access to  increase property attractiveness and market competitiveness.</a:t>
            </a:r>
            <a:endParaRPr sz="1300" b="1">
              <a:solidFill>
                <a:srgbClr val="000000"/>
              </a:solidFill>
            </a:endParaRPr>
          </a:p>
          <a:p>
            <a:pPr marL="457200" lvl="0" indent="-311150" algn="l" rtl="0">
              <a:lnSpc>
                <a:spcPct val="150000"/>
              </a:lnSpc>
              <a:spcBef>
                <a:spcPts val="0"/>
              </a:spcBef>
              <a:spcAft>
                <a:spcPts val="0"/>
              </a:spcAft>
              <a:buClr>
                <a:srgbClr val="000000"/>
              </a:buClr>
              <a:buSzPts val="1300"/>
              <a:buChar char="●"/>
            </a:pPr>
            <a:r>
              <a:rPr lang="en" sz="1300" b="1">
                <a:solidFill>
                  <a:srgbClr val="000000"/>
                </a:solidFill>
              </a:rPr>
              <a:t>Investment Considerations</a:t>
            </a:r>
            <a:r>
              <a:rPr lang="en" sz="1300">
                <a:solidFill>
                  <a:srgbClr val="000000"/>
                </a:solidFill>
              </a:rPr>
              <a:t>: Investors should carefully evaluate properties based on their potential for value appreciation. Prioritizing investments in neighborhoods with proximity to amenities and waterfront locations could yield higher returns. </a:t>
            </a:r>
            <a:endParaRPr sz="1300">
              <a:solidFill>
                <a:srgbClr val="000000"/>
              </a:solidFill>
            </a:endParaRPr>
          </a:p>
          <a:p>
            <a:pPr marL="457200" lvl="0" indent="-311150" algn="l" rtl="0">
              <a:lnSpc>
                <a:spcPct val="150000"/>
              </a:lnSpc>
              <a:spcBef>
                <a:spcPts val="0"/>
              </a:spcBef>
              <a:spcAft>
                <a:spcPts val="0"/>
              </a:spcAft>
              <a:buClr>
                <a:srgbClr val="000000"/>
              </a:buClr>
              <a:buSzPts val="1300"/>
              <a:buChar char="●"/>
            </a:pPr>
            <a:r>
              <a:rPr lang="en" sz="1300" b="1">
                <a:solidFill>
                  <a:srgbClr val="000000"/>
                </a:solidFill>
              </a:rPr>
              <a:t>Buyer Awareness</a:t>
            </a:r>
            <a:r>
              <a:rPr lang="en" sz="1300">
                <a:solidFill>
                  <a:srgbClr val="000000"/>
                </a:solidFill>
              </a:rPr>
              <a:t>: Should be cognizant of the factors influencing house prices when making purchasing decisions. </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5"/>
          <p:cNvSpPr txBox="1">
            <a:spLocks noGrp="1"/>
          </p:cNvSpPr>
          <p:nvPr>
            <p:ph type="ctrTitle"/>
          </p:nvPr>
        </p:nvSpPr>
        <p:spPr>
          <a:xfrm>
            <a:off x="729625" y="465200"/>
            <a:ext cx="7688100" cy="68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800" dirty="0"/>
              <a:t>Conclusion</a:t>
            </a:r>
            <a:endParaRPr sz="3800" dirty="0"/>
          </a:p>
        </p:txBody>
      </p:sp>
      <p:sp>
        <p:nvSpPr>
          <p:cNvPr id="275" name="Google Shape;275;p45"/>
          <p:cNvSpPr txBox="1">
            <a:spLocks noGrp="1"/>
          </p:cNvSpPr>
          <p:nvPr>
            <p:ph type="subTitle" idx="1"/>
          </p:nvPr>
        </p:nvSpPr>
        <p:spPr>
          <a:xfrm>
            <a:off x="729625" y="1276700"/>
            <a:ext cx="7688100" cy="3505500"/>
          </a:xfrm>
          <a:prstGeom prst="rect">
            <a:avLst/>
          </a:prstGeom>
        </p:spPr>
        <p:txBody>
          <a:bodyPr spcFirstLastPara="1" wrap="square" lIns="91425" tIns="91425" rIns="91425" bIns="91425" anchor="t" anchorCtr="0">
            <a:noAutofit/>
          </a:bodyPr>
          <a:lstStyle/>
          <a:p>
            <a:pPr marL="457200" lvl="0" indent="-311150" algn="l" rtl="0">
              <a:lnSpc>
                <a:spcPct val="95000"/>
              </a:lnSpc>
              <a:spcBef>
                <a:spcPts val="1200"/>
              </a:spcBef>
              <a:spcAft>
                <a:spcPts val="0"/>
              </a:spcAft>
              <a:buClr>
                <a:srgbClr val="000000"/>
              </a:buClr>
              <a:buSzPts val="1300"/>
              <a:buFont typeface="Arial"/>
              <a:buChar char="●"/>
            </a:pPr>
            <a:r>
              <a:rPr lang="en" sz="1300" dirty="0">
                <a:solidFill>
                  <a:srgbClr val="000000"/>
                </a:solidFill>
                <a:latin typeface="Arial"/>
                <a:ea typeface="Arial"/>
                <a:cs typeface="Arial"/>
                <a:sym typeface="Arial"/>
              </a:rPr>
              <a:t>The dataset's geographic and temporal constraints may restrict the generalizability of findings to other regions or time periods. </a:t>
            </a:r>
            <a:endParaRPr sz="1300" dirty="0">
              <a:solidFill>
                <a:srgbClr val="000000"/>
              </a:solidFill>
              <a:latin typeface="Arial"/>
              <a:ea typeface="Arial"/>
              <a:cs typeface="Arial"/>
              <a:sym typeface="Arial"/>
            </a:endParaRPr>
          </a:p>
          <a:p>
            <a:pPr marL="457200" lvl="0" indent="0" algn="l" rtl="0">
              <a:lnSpc>
                <a:spcPct val="95000"/>
              </a:lnSpc>
              <a:spcBef>
                <a:spcPts val="1200"/>
              </a:spcBef>
              <a:spcAft>
                <a:spcPts val="0"/>
              </a:spcAft>
              <a:buNone/>
            </a:pPr>
            <a:endParaRPr sz="1300" dirty="0">
              <a:solidFill>
                <a:srgbClr val="000000"/>
              </a:solidFill>
              <a:latin typeface="Arial"/>
              <a:ea typeface="Arial"/>
              <a:cs typeface="Arial"/>
              <a:sym typeface="Arial"/>
            </a:endParaRPr>
          </a:p>
          <a:p>
            <a:pPr marL="457200" lvl="0" indent="-311150" algn="l" rtl="0">
              <a:lnSpc>
                <a:spcPct val="95000"/>
              </a:lnSpc>
              <a:spcBef>
                <a:spcPts val="1200"/>
              </a:spcBef>
              <a:spcAft>
                <a:spcPts val="0"/>
              </a:spcAft>
              <a:buClr>
                <a:srgbClr val="000000"/>
              </a:buClr>
              <a:buSzPts val="1300"/>
              <a:buFont typeface="Arial"/>
              <a:buChar char="●"/>
            </a:pPr>
            <a:r>
              <a:rPr lang="en" sz="1300" dirty="0">
                <a:solidFill>
                  <a:srgbClr val="000000"/>
                </a:solidFill>
                <a:latin typeface="Arial"/>
                <a:ea typeface="Arial"/>
                <a:cs typeface="Arial"/>
                <a:sym typeface="Arial"/>
              </a:rPr>
              <a:t>The analysis equips stakeholders, including homeowners, real estate professionals, and potential buyers, with actionable insights to navigate the housing market effectively. </a:t>
            </a:r>
            <a:endParaRPr sz="1300" dirty="0">
              <a:solidFill>
                <a:srgbClr val="000000"/>
              </a:solidFill>
              <a:latin typeface="Arial"/>
              <a:ea typeface="Arial"/>
              <a:cs typeface="Arial"/>
              <a:sym typeface="Arial"/>
            </a:endParaRPr>
          </a:p>
          <a:p>
            <a:pPr marL="457200" lvl="0" indent="0" algn="l" rtl="0">
              <a:lnSpc>
                <a:spcPct val="95000"/>
              </a:lnSpc>
              <a:spcBef>
                <a:spcPts val="1200"/>
              </a:spcBef>
              <a:spcAft>
                <a:spcPts val="0"/>
              </a:spcAft>
              <a:buNone/>
            </a:pPr>
            <a:endParaRPr sz="1300" dirty="0">
              <a:solidFill>
                <a:srgbClr val="000000"/>
              </a:solidFill>
              <a:latin typeface="Arial"/>
              <a:ea typeface="Arial"/>
              <a:cs typeface="Arial"/>
              <a:sym typeface="Arial"/>
            </a:endParaRPr>
          </a:p>
          <a:p>
            <a:pPr marL="457200" lvl="0" indent="-311150" algn="l" rtl="0">
              <a:lnSpc>
                <a:spcPct val="95000"/>
              </a:lnSpc>
              <a:spcBef>
                <a:spcPts val="1200"/>
              </a:spcBef>
              <a:spcAft>
                <a:spcPts val="0"/>
              </a:spcAft>
              <a:buClr>
                <a:srgbClr val="000000"/>
              </a:buClr>
              <a:buSzPts val="1300"/>
              <a:buFont typeface="Arial"/>
              <a:buChar char="●"/>
            </a:pPr>
            <a:r>
              <a:rPr lang="en" sz="1300" dirty="0">
                <a:solidFill>
                  <a:srgbClr val="000000"/>
                </a:solidFill>
                <a:latin typeface="Arial"/>
                <a:ea typeface="Arial"/>
                <a:cs typeface="Arial"/>
                <a:sym typeface="Arial"/>
              </a:rPr>
              <a:t>Leveraging knowledge of key price determinants and understanding the nuances of property valuation, stakeholders can make informed decisions regarding pricing strategies, property investments, and market participation. </a:t>
            </a:r>
            <a:endParaRPr sz="1300" dirty="0">
              <a:solidFill>
                <a:srgbClr val="000000"/>
              </a:solidFill>
              <a:latin typeface="Arial"/>
              <a:ea typeface="Arial"/>
              <a:cs typeface="Arial"/>
              <a:sym typeface="Arial"/>
            </a:endParaRPr>
          </a:p>
          <a:p>
            <a:pPr marL="457200" lvl="0" indent="0" algn="l" rtl="0">
              <a:lnSpc>
                <a:spcPct val="95000"/>
              </a:lnSpc>
              <a:spcBef>
                <a:spcPts val="1200"/>
              </a:spcBef>
              <a:spcAft>
                <a:spcPts val="0"/>
              </a:spcAft>
              <a:buNone/>
            </a:pPr>
            <a:endParaRPr sz="1300" dirty="0">
              <a:solidFill>
                <a:srgbClr val="000000"/>
              </a:solidFill>
              <a:latin typeface="Arial"/>
              <a:ea typeface="Arial"/>
              <a:cs typeface="Arial"/>
              <a:sym typeface="Arial"/>
            </a:endParaRPr>
          </a:p>
          <a:p>
            <a:pPr marL="457200" lvl="0" indent="-311150" algn="l" rtl="0">
              <a:lnSpc>
                <a:spcPct val="95000"/>
              </a:lnSpc>
              <a:spcBef>
                <a:spcPts val="1200"/>
              </a:spcBef>
              <a:spcAft>
                <a:spcPts val="0"/>
              </a:spcAft>
              <a:buClr>
                <a:srgbClr val="000000"/>
              </a:buClr>
              <a:buSzPts val="1300"/>
              <a:buFont typeface="Arial"/>
              <a:buChar char="●"/>
            </a:pPr>
            <a:r>
              <a:rPr lang="en" sz="1300" dirty="0">
                <a:solidFill>
                  <a:srgbClr val="000000"/>
                </a:solidFill>
                <a:latin typeface="Arial"/>
                <a:ea typeface="Arial"/>
                <a:cs typeface="Arial"/>
                <a:sym typeface="Arial"/>
              </a:rPr>
              <a:t>Continued research and analysis are warranted to refine models and explore additional factors for enhanced predictive accuracy and comprehensive market understanding.</a:t>
            </a:r>
            <a:endParaRPr sz="1300" dirty="0">
              <a:solidFill>
                <a:srgbClr val="000000"/>
              </a:solidFill>
              <a:latin typeface="Arial"/>
              <a:ea typeface="Arial"/>
              <a:cs typeface="Arial"/>
              <a:sym typeface="Arial"/>
            </a:endParaRPr>
          </a:p>
          <a:p>
            <a:pPr marL="0" lvl="0" indent="0" algn="l" rtl="0">
              <a:lnSpc>
                <a:spcPct val="80000"/>
              </a:lnSpc>
              <a:spcBef>
                <a:spcPts val="1200"/>
              </a:spcBef>
              <a:spcAft>
                <a:spcPts val="0"/>
              </a:spcAft>
              <a:buNone/>
            </a:pPr>
            <a:endParaRPr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subTitle" idx="1"/>
          </p:nvPr>
        </p:nvSpPr>
        <p:spPr>
          <a:xfrm>
            <a:off x="729625" y="1322625"/>
            <a:ext cx="7688100" cy="31689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1200"/>
              </a:spcBef>
              <a:spcAft>
                <a:spcPts val="0"/>
              </a:spcAft>
              <a:buNone/>
            </a:pPr>
            <a:endParaRPr/>
          </a:p>
          <a:p>
            <a:pPr marL="0" lvl="0" indent="0" algn="l" rtl="0">
              <a:lnSpc>
                <a:spcPct val="150000"/>
              </a:lnSpc>
              <a:spcBef>
                <a:spcPts val="1200"/>
              </a:spcBef>
              <a:spcAft>
                <a:spcPts val="0"/>
              </a:spcAft>
              <a:buNone/>
            </a:pPr>
            <a:r>
              <a:rPr lang="en"/>
              <a:t>Qn 1: What features are most closely connected with changes in house prices?</a:t>
            </a:r>
            <a:endParaRPr/>
          </a:p>
          <a:p>
            <a:pPr marL="0" lvl="0" indent="0" algn="l" rtl="0">
              <a:lnSpc>
                <a:spcPct val="150000"/>
              </a:lnSpc>
              <a:spcBef>
                <a:spcPts val="1200"/>
              </a:spcBef>
              <a:spcAft>
                <a:spcPts val="0"/>
              </a:spcAft>
              <a:buNone/>
            </a:pPr>
            <a:r>
              <a:rPr lang="en"/>
              <a:t>Qn 2: Which features show the strongest connections with other factors that help predict house prices?</a:t>
            </a:r>
            <a:endParaRPr/>
          </a:p>
          <a:p>
            <a:pPr marL="0" lvl="0" indent="0" algn="l" rtl="0">
              <a:lnSpc>
                <a:spcPct val="150000"/>
              </a:lnSpc>
              <a:spcBef>
                <a:spcPts val="1200"/>
              </a:spcBef>
              <a:spcAft>
                <a:spcPts val="0"/>
              </a:spcAft>
              <a:buNone/>
            </a:pPr>
            <a:r>
              <a:rPr lang="en"/>
              <a:t>Qn 3: What combination of features gives the most accurate predictions for how much a house will cost?</a:t>
            </a:r>
            <a:endParaRPr/>
          </a:p>
          <a:p>
            <a:pPr marL="0" lvl="0" indent="0" algn="l" rtl="0">
              <a:lnSpc>
                <a:spcPct val="115000"/>
              </a:lnSpc>
              <a:spcBef>
                <a:spcPts val="1200"/>
              </a:spcBef>
              <a:spcAft>
                <a:spcPts val="1200"/>
              </a:spcAft>
              <a:buNone/>
            </a:pPr>
            <a:endParaRPr/>
          </a:p>
        </p:txBody>
      </p:sp>
      <p:sp>
        <p:nvSpPr>
          <p:cNvPr id="112" name="Google Shape;112;p17"/>
          <p:cNvSpPr txBox="1">
            <a:spLocks noGrp="1"/>
          </p:cNvSpPr>
          <p:nvPr>
            <p:ph type="ctrTitle"/>
          </p:nvPr>
        </p:nvSpPr>
        <p:spPr>
          <a:xfrm>
            <a:off x="729625" y="434575"/>
            <a:ext cx="76881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800" dirty="0"/>
              <a:t>Analysis</a:t>
            </a:r>
            <a:endParaRPr sz="3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ctrTitle"/>
          </p:nvPr>
        </p:nvSpPr>
        <p:spPr>
          <a:xfrm>
            <a:off x="727950" y="499225"/>
            <a:ext cx="76881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800" dirty="0"/>
              <a:t>Methodology</a:t>
            </a:r>
            <a:endParaRPr sz="3800" dirty="0"/>
          </a:p>
        </p:txBody>
      </p:sp>
      <p:sp>
        <p:nvSpPr>
          <p:cNvPr id="118" name="Google Shape;118;p18"/>
          <p:cNvSpPr txBox="1">
            <a:spLocks noGrp="1"/>
          </p:cNvSpPr>
          <p:nvPr>
            <p:ph type="subTitle" idx="1"/>
          </p:nvPr>
        </p:nvSpPr>
        <p:spPr>
          <a:xfrm>
            <a:off x="727950" y="1353275"/>
            <a:ext cx="7970100" cy="3291000"/>
          </a:xfrm>
          <a:prstGeom prst="rect">
            <a:avLst/>
          </a:prstGeom>
        </p:spPr>
        <p:txBody>
          <a:bodyPr spcFirstLastPara="1" wrap="square" lIns="91425" tIns="91425" rIns="91425" bIns="91425" anchor="t" anchorCtr="0">
            <a:normAutofit fontScale="85000"/>
          </a:bodyPr>
          <a:lstStyle/>
          <a:p>
            <a:pPr marL="0" lvl="0" indent="0" algn="l" rtl="0">
              <a:lnSpc>
                <a:spcPct val="200000"/>
              </a:lnSpc>
              <a:spcBef>
                <a:spcPts val="0"/>
              </a:spcBef>
              <a:spcAft>
                <a:spcPts val="0"/>
              </a:spcAft>
              <a:buNone/>
            </a:pPr>
            <a:r>
              <a:rPr lang="en" sz="2000"/>
              <a:t>● </a:t>
            </a:r>
            <a:r>
              <a:rPr lang="en" sz="2000" b="1"/>
              <a:t>Gather relevant data</a:t>
            </a:r>
            <a:r>
              <a:rPr lang="en" sz="2000"/>
              <a:t> and perform comprehensive </a:t>
            </a:r>
            <a:r>
              <a:rPr lang="en" sz="2000" b="1"/>
              <a:t>analysis </a:t>
            </a:r>
            <a:r>
              <a:rPr lang="en" sz="2000"/>
              <a:t>to understand its structure, quality, and potential insights</a:t>
            </a:r>
            <a:endParaRPr sz="2000"/>
          </a:p>
          <a:p>
            <a:pPr marL="0" lvl="0" indent="0" algn="l" rtl="0">
              <a:lnSpc>
                <a:spcPct val="200000"/>
              </a:lnSpc>
              <a:spcBef>
                <a:spcPts val="0"/>
              </a:spcBef>
              <a:spcAft>
                <a:spcPts val="0"/>
              </a:spcAft>
              <a:buNone/>
            </a:pPr>
            <a:r>
              <a:rPr lang="en" sz="2000"/>
              <a:t>● Delve into the features of the dataset to uncover meaningful patterns and insights that can inform the prediction model.</a:t>
            </a:r>
            <a:endParaRPr sz="2000"/>
          </a:p>
          <a:p>
            <a:pPr marL="0" lvl="0" indent="0" algn="l" rtl="0">
              <a:lnSpc>
                <a:spcPct val="200000"/>
              </a:lnSpc>
              <a:spcBef>
                <a:spcPts val="0"/>
              </a:spcBef>
              <a:spcAft>
                <a:spcPts val="0"/>
              </a:spcAft>
              <a:buNone/>
            </a:pPr>
            <a:r>
              <a:rPr lang="en" sz="2000"/>
              <a:t>● Construct a prediction model using appropriate methodologies, incorporating the insights gained from data analysis and feature investigation.</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687771" y="307651"/>
            <a:ext cx="7200900" cy="982200"/>
          </a:xfrm>
          <a:prstGeom prst="rect">
            <a:avLst/>
          </a:prstGeom>
        </p:spPr>
        <p:txBody>
          <a:bodyPr spcFirstLastPara="1" wrap="square" lIns="68575" tIns="34275" rIns="68575" bIns="34275" anchor="ctr" anchorCtr="0">
            <a:normAutofit fontScale="90000"/>
          </a:bodyPr>
          <a:lstStyle/>
          <a:p>
            <a:pPr marL="0" lvl="0" indent="0" algn="l" rtl="0">
              <a:spcBef>
                <a:spcPts val="800"/>
              </a:spcBef>
              <a:spcAft>
                <a:spcPts val="1200"/>
              </a:spcAft>
              <a:buNone/>
            </a:pPr>
            <a:r>
              <a:rPr lang="en" sz="3800" dirty="0">
                <a:sym typeface="Lato"/>
              </a:rPr>
              <a:t>Correlations</a:t>
            </a:r>
            <a:r>
              <a:rPr lang="en" sz="2400" dirty="0">
                <a:solidFill>
                  <a:schemeClr val="accent1"/>
                </a:solidFill>
                <a:latin typeface="Lato"/>
                <a:ea typeface="Lato"/>
                <a:cs typeface="Lato"/>
                <a:sym typeface="Lato"/>
              </a:rPr>
              <a:t> </a:t>
            </a:r>
            <a:r>
              <a:rPr lang="en" sz="3800" dirty="0">
                <a:sym typeface="Lato"/>
              </a:rPr>
              <a:t>between price and </a:t>
            </a:r>
            <a:r>
              <a:rPr lang="en" sz="3800" dirty="0" err="1">
                <a:sym typeface="Lato"/>
              </a:rPr>
              <a:t>sqft_living</a:t>
            </a:r>
            <a:r>
              <a:rPr lang="en" sz="3800" dirty="0">
                <a:sym typeface="Lato"/>
              </a:rPr>
              <a:t>;</a:t>
            </a:r>
            <a:endParaRPr sz="3800" dirty="0"/>
          </a:p>
        </p:txBody>
      </p:sp>
      <p:sp>
        <p:nvSpPr>
          <p:cNvPr id="124" name="Google Shape;124;p19"/>
          <p:cNvSpPr txBox="1">
            <a:spLocks noGrp="1"/>
          </p:cNvSpPr>
          <p:nvPr>
            <p:ph type="body" idx="1"/>
          </p:nvPr>
        </p:nvSpPr>
        <p:spPr>
          <a:xfrm>
            <a:off x="687771" y="1411149"/>
            <a:ext cx="7200900" cy="3165300"/>
          </a:xfrm>
          <a:prstGeom prst="rect">
            <a:avLst/>
          </a:prstGeom>
        </p:spPr>
        <p:txBody>
          <a:bodyPr spcFirstLastPara="1" wrap="square" lIns="68575" tIns="34275" rIns="68575" bIns="34275" anchor="t" anchorCtr="0">
            <a:normAutofit/>
          </a:bodyPr>
          <a:lstStyle/>
          <a:p>
            <a:pPr marL="457200" lvl="0" indent="-342900" algn="l" rtl="0">
              <a:spcBef>
                <a:spcPts val="800"/>
              </a:spcBef>
              <a:spcAft>
                <a:spcPts val="0"/>
              </a:spcAft>
              <a:buSzPts val="1800"/>
              <a:buChar char="●"/>
            </a:pPr>
            <a:r>
              <a:rPr lang="en" sz="1800" dirty="0"/>
              <a:t>The graph below shows a  relatively strong positive correlations between price and </a:t>
            </a:r>
            <a:r>
              <a:rPr lang="en" sz="1800" dirty="0" err="1"/>
              <a:t>sqft_living</a:t>
            </a:r>
            <a:r>
              <a:rPr lang="en" sz="1800" dirty="0"/>
              <a:t> at 0.7, </a:t>
            </a:r>
            <a:r>
              <a:rPr lang="en" sz="1800" dirty="0" err="1"/>
              <a:t>sqft_above</a:t>
            </a:r>
            <a:r>
              <a:rPr lang="en" sz="1800" dirty="0"/>
              <a:t> at 0.61, sqft_living15 at 0.59 and number of bathrooms at 0.53.</a:t>
            </a:r>
            <a:endParaRPr sz="1800" dirty="0"/>
          </a:p>
          <a:p>
            <a:pPr marL="457200" lvl="0" indent="-342900" algn="l" rtl="0">
              <a:lnSpc>
                <a:spcPct val="115000"/>
              </a:lnSpc>
              <a:spcBef>
                <a:spcPts val="0"/>
              </a:spcBef>
              <a:spcAft>
                <a:spcPts val="0"/>
              </a:spcAft>
              <a:buSzPts val="1800"/>
              <a:buChar char="●"/>
            </a:pPr>
            <a:r>
              <a:rPr lang="en" sz="1800" dirty="0"/>
              <a:t>The weakest positive correlations were between price and number of bedrooms at 0.31, </a:t>
            </a:r>
            <a:r>
              <a:rPr lang="en" sz="1800" dirty="0" err="1"/>
              <a:t>sqft_lot</a:t>
            </a:r>
            <a:r>
              <a:rPr lang="en" sz="1800" dirty="0"/>
              <a:t> at 0.09, number of floors at 0.26 and sqft_lot15 at 0.08.</a:t>
            </a:r>
            <a:endParaRPr sz="1800" dirty="0"/>
          </a:p>
          <a:p>
            <a:pPr marL="457200" lvl="0" indent="-342900" algn="l" rtl="0">
              <a:lnSpc>
                <a:spcPct val="115000"/>
              </a:lnSpc>
              <a:spcBef>
                <a:spcPts val="0"/>
              </a:spcBef>
              <a:spcAft>
                <a:spcPts val="0"/>
              </a:spcAft>
              <a:buSzPts val="1800"/>
              <a:buChar char="●"/>
            </a:pPr>
            <a:r>
              <a:rPr lang="en" sz="1800" dirty="0"/>
              <a:t>The weakest inverse correlations were between price and </a:t>
            </a:r>
            <a:r>
              <a:rPr lang="en" sz="1800" dirty="0" err="1"/>
              <a:t>zipcode</a:t>
            </a:r>
            <a:r>
              <a:rPr lang="en" sz="1800" dirty="0"/>
              <a:t> and age at -0.05, and month sold at -0.01.</a:t>
            </a:r>
            <a:endParaRPr sz="1800" dirty="0"/>
          </a:p>
          <a:p>
            <a:pPr marL="0" lvl="0" indent="0" algn="l" rtl="0">
              <a:spcBef>
                <a:spcPts val="1200"/>
              </a:spcBef>
              <a:spcAft>
                <a:spcPts val="120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0"/>
          <p:cNvPicPr preferRelativeResize="0"/>
          <p:nvPr/>
        </p:nvPicPr>
        <p:blipFill>
          <a:blip r:embed="rId3">
            <a:alphaModFix/>
          </a:blip>
          <a:stretch>
            <a:fillRect/>
          </a:stretch>
        </p:blipFill>
        <p:spPr>
          <a:xfrm>
            <a:off x="721425" y="0"/>
            <a:ext cx="75649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354442" y="152120"/>
            <a:ext cx="8789558" cy="982200"/>
          </a:xfrm>
          <a:prstGeom prst="rect">
            <a:avLst/>
          </a:prstGeom>
        </p:spPr>
        <p:txBody>
          <a:bodyPr spcFirstLastPara="1" wrap="square" lIns="68575" tIns="34275" rIns="68575" bIns="34275" anchor="ctr" anchorCtr="0">
            <a:normAutofit fontScale="90000"/>
          </a:bodyPr>
          <a:lstStyle/>
          <a:p>
            <a:pPr>
              <a:spcBef>
                <a:spcPts val="800"/>
              </a:spcBef>
              <a:spcAft>
                <a:spcPts val="1200"/>
              </a:spcAft>
            </a:pPr>
            <a:r>
              <a:rPr lang="en" sz="3800" dirty="0"/>
              <a:t>Investigation</a:t>
            </a:r>
            <a:r>
              <a:rPr lang="en" sz="3400" dirty="0"/>
              <a:t> on house price trends over the year and over the specific months/seasons.</a:t>
            </a:r>
            <a:endParaRPr sz="3400" dirty="0"/>
          </a:p>
        </p:txBody>
      </p:sp>
      <p:pic>
        <p:nvPicPr>
          <p:cNvPr id="135" name="Google Shape;135;p21"/>
          <p:cNvPicPr preferRelativeResize="0"/>
          <p:nvPr/>
        </p:nvPicPr>
        <p:blipFill>
          <a:blip r:embed="rId3">
            <a:alphaModFix/>
          </a:blip>
          <a:stretch>
            <a:fillRect/>
          </a:stretch>
        </p:blipFill>
        <p:spPr>
          <a:xfrm>
            <a:off x="0" y="1297125"/>
            <a:ext cx="9144000" cy="3846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971550" y="501596"/>
            <a:ext cx="7200900" cy="5934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 sz="3800" dirty="0"/>
              <a:t>The graph above concludes that:</a:t>
            </a:r>
            <a:endParaRPr sz="3800" dirty="0"/>
          </a:p>
          <a:p>
            <a:pPr marL="0" lvl="0" indent="0" algn="l" rtl="0">
              <a:spcBef>
                <a:spcPts val="0"/>
              </a:spcBef>
              <a:spcAft>
                <a:spcPts val="0"/>
              </a:spcAft>
              <a:buNone/>
            </a:pPr>
            <a:endParaRPr dirty="0"/>
          </a:p>
        </p:txBody>
      </p:sp>
      <p:sp>
        <p:nvSpPr>
          <p:cNvPr id="141" name="Google Shape;141;p22"/>
          <p:cNvSpPr txBox="1">
            <a:spLocks noGrp="1"/>
          </p:cNvSpPr>
          <p:nvPr>
            <p:ph type="body" idx="1"/>
          </p:nvPr>
        </p:nvSpPr>
        <p:spPr>
          <a:xfrm>
            <a:off x="971550" y="1407392"/>
            <a:ext cx="7200900" cy="2732400"/>
          </a:xfrm>
          <a:prstGeom prst="rect">
            <a:avLst/>
          </a:prstGeom>
        </p:spPr>
        <p:txBody>
          <a:bodyPr spcFirstLastPara="1" wrap="square" lIns="68575" tIns="34275" rIns="68575" bIns="34275" anchor="t" anchorCtr="0">
            <a:normAutofit fontScale="92500"/>
          </a:bodyPr>
          <a:lstStyle/>
          <a:p>
            <a:pPr marL="457200" lvl="0" indent="-369570" algn="l" rtl="0">
              <a:lnSpc>
                <a:spcPct val="100000"/>
              </a:lnSpc>
              <a:spcBef>
                <a:spcPts val="1200"/>
              </a:spcBef>
              <a:spcAft>
                <a:spcPts val="0"/>
              </a:spcAft>
              <a:buSzPct val="100000"/>
              <a:buChar char="●"/>
            </a:pPr>
            <a:r>
              <a:rPr lang="en" sz="2400"/>
              <a:t>That house prices were on a steady rise from 2014 to 2015 with the highest house prices recorded in the month of April and the lowest in the month of February. </a:t>
            </a:r>
            <a:endParaRPr sz="2400"/>
          </a:p>
          <a:p>
            <a:pPr marL="457200" lvl="0" indent="-369570" algn="l" rtl="0">
              <a:lnSpc>
                <a:spcPct val="100000"/>
              </a:lnSpc>
              <a:spcBef>
                <a:spcPts val="0"/>
              </a:spcBef>
              <a:spcAft>
                <a:spcPts val="0"/>
              </a:spcAft>
              <a:buSzPct val="100000"/>
              <a:buChar char="●"/>
            </a:pPr>
            <a:r>
              <a:rPr lang="en" sz="2400"/>
              <a:t>Investigations are required to find out why house prices drastically rose between February and April and why prices fell between June and September.</a:t>
            </a:r>
            <a:endParaRPr sz="2400"/>
          </a:p>
          <a:p>
            <a:pPr marL="0" lvl="0" indent="0" algn="l" rtl="0">
              <a:spcBef>
                <a:spcPts val="1200"/>
              </a:spcBef>
              <a:spcAft>
                <a:spcPts val="1200"/>
              </a:spcAft>
              <a:buNone/>
            </a:pP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1395</Words>
  <Application>Microsoft Macintosh PowerPoint</Application>
  <PresentationFormat>On-screen Show (16:9)</PresentationFormat>
  <Paragraphs>96</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Lato</vt:lpstr>
      <vt:lpstr>Arial</vt:lpstr>
      <vt:lpstr>Raleway</vt:lpstr>
      <vt:lpstr>Times New Roman</vt:lpstr>
      <vt:lpstr>Sorts Mill Goudy</vt:lpstr>
      <vt:lpstr>Streamline</vt:lpstr>
      <vt:lpstr>Real Estate  Market  in King County</vt:lpstr>
      <vt:lpstr>Business Understanding</vt:lpstr>
      <vt:lpstr>Problem Statement</vt:lpstr>
      <vt:lpstr>Analysis</vt:lpstr>
      <vt:lpstr>Methodology</vt:lpstr>
      <vt:lpstr>Correlations between price and sqft_living;</vt:lpstr>
      <vt:lpstr>PowerPoint Presentation</vt:lpstr>
      <vt:lpstr>Investigation on house price trends over the year and over the specific months/seasons.</vt:lpstr>
      <vt:lpstr>The graph above concludes that: </vt:lpstr>
      <vt:lpstr>Exploring the distributions of the variables with the strongest positive relationships with price.</vt:lpstr>
      <vt:lpstr> POST-NORMALIZATION</vt:lpstr>
      <vt:lpstr>The histogram above infers that;</vt:lpstr>
      <vt:lpstr>In the graph below;</vt:lpstr>
      <vt:lpstr>PowerPoint Presentation</vt:lpstr>
      <vt:lpstr>PowerPoint Presentation</vt:lpstr>
      <vt:lpstr>Assess the change in house price values as per the grade, condition and waterfront location of a house with and without outliers using box plots as shown below.</vt:lpstr>
      <vt:lpstr>PowerPoint Presentation</vt:lpstr>
      <vt:lpstr>PowerPoint Presentation</vt:lpstr>
      <vt:lpstr>Scatterplots to visualise and better explore the relationships between multiple variables listed below. This allowed us to infer which variables showed linear relationships with one another</vt:lpstr>
      <vt:lpstr>PowerPoint Presentation</vt:lpstr>
      <vt:lpstr>General overview on the variables that have a strong correlation with the price</vt:lpstr>
      <vt:lpstr>PowerPoint Presentation</vt:lpstr>
      <vt:lpstr>Next:</vt:lpstr>
      <vt:lpstr>PowerPoint Presentation</vt:lpstr>
      <vt:lpstr>Mean Distribution Error</vt:lpstr>
      <vt:lpstr>Plot actual results and predicted</vt:lpstr>
      <vt:lpstr>KEY TAKEAWAYS</vt:lpstr>
      <vt:lpstr>PowerPoint Presentation</vt:lpstr>
      <vt:lpstr>OPPORTUNITIES FOR FURTHER ANALYSIS </vt:lpstr>
      <vt:lpstr>PowerPoint Presentation</vt:lpstr>
      <vt:lpstr>Insights</vt:lpstr>
      <vt:lpstr>Recommendations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Market  in King County</dc:title>
  <cp:lastModifiedBy>Microsoft Office User</cp:lastModifiedBy>
  <cp:revision>1</cp:revision>
  <dcterms:modified xsi:type="dcterms:W3CDTF">2024-05-03T05:43:45Z</dcterms:modified>
</cp:coreProperties>
</file>